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48"/>
  </p:notesMasterIdLst>
  <p:handoutMasterIdLst>
    <p:handoutMasterId r:id="rId49"/>
  </p:handoutMasterIdLst>
  <p:sldIdLst>
    <p:sldId id="256" r:id="rId2"/>
    <p:sldId id="286" r:id="rId3"/>
    <p:sldId id="290" r:id="rId4"/>
    <p:sldId id="291" r:id="rId5"/>
    <p:sldId id="293" r:id="rId6"/>
    <p:sldId id="294" r:id="rId7"/>
    <p:sldId id="295" r:id="rId8"/>
    <p:sldId id="296" r:id="rId9"/>
    <p:sldId id="297" r:id="rId10"/>
    <p:sldId id="298" r:id="rId11"/>
    <p:sldId id="325"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4" r:id="rId37"/>
    <p:sldId id="326" r:id="rId38"/>
    <p:sldId id="327" r:id="rId39"/>
    <p:sldId id="328" r:id="rId40"/>
    <p:sldId id="330" r:id="rId41"/>
    <p:sldId id="329" r:id="rId42"/>
    <p:sldId id="331" r:id="rId43"/>
    <p:sldId id="333" r:id="rId44"/>
    <p:sldId id="332" r:id="rId45"/>
    <p:sldId id="363" r:id="rId46"/>
    <p:sldId id="279" r:id="rId47"/>
  </p:sldIdLst>
  <p:sldSz cx="9144000" cy="6858000" type="screen4x3"/>
  <p:notesSz cx="6794500" cy="99314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4" autoAdjust="0"/>
    <p:restoredTop sz="94709" autoAdjust="0"/>
  </p:normalViewPr>
  <p:slideViewPr>
    <p:cSldViewPr>
      <p:cViewPr varScale="1">
        <p:scale>
          <a:sx n="93" d="100"/>
          <a:sy n="93" d="100"/>
        </p:scale>
        <p:origin x="-906" y="-96"/>
      </p:cViewPr>
      <p:guideLst>
        <p:guide orient="horz" pos="2160"/>
        <p:guide pos="2880"/>
      </p:guideLst>
    </p:cSldViewPr>
  </p:slideViewPr>
  <p:outlineViewPr>
    <p:cViewPr>
      <p:scale>
        <a:sx n="33" d="100"/>
        <a:sy n="33" d="100"/>
      </p:scale>
      <p:origin x="48" y="233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80" y="-9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4184B8F6-B11F-4E62-AAB7-C36645EE924C}" type="datetimeFigureOut">
              <a:rPr lang="de-DE" smtClean="0"/>
              <a:pPr/>
              <a:t>25.11.2013</a:t>
            </a:fld>
            <a:endParaRPr lang="de-DE" dirty="0"/>
          </a:p>
        </p:txBody>
      </p:sp>
      <p:sp>
        <p:nvSpPr>
          <p:cNvPr id="4" name="Fußzeilenplatzhalt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F1BFCFB7-F8B9-4F45-9953-D2D65FDBD78A}" type="slidenum">
              <a:rPr lang="de-DE" smtClean="0"/>
              <a:pPr/>
              <a:t>‹Nr.›</a:t>
            </a:fld>
            <a:endParaRPr lang="de-DE" dirty="0"/>
          </a:p>
        </p:txBody>
      </p:sp>
    </p:spTree>
    <p:extLst>
      <p:ext uri="{BB962C8B-B14F-4D97-AF65-F5344CB8AC3E}">
        <p14:creationId xmlns:p14="http://schemas.microsoft.com/office/powerpoint/2010/main" xmlns="" val="3981423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de-DE" dirty="0"/>
          </a:p>
        </p:txBody>
      </p:sp>
      <p:sp>
        <p:nvSpPr>
          <p:cNvPr id="3" name="Datumsplatzhalter 2"/>
          <p:cNvSpPr>
            <a:spLocks noGrp="1"/>
          </p:cNvSpPr>
          <p:nvPr>
            <p:ph type="dt"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B7F554D-6339-41CB-9B42-C83014463AE2}" type="datetimeFigureOut">
              <a:rPr lang="de-DE"/>
              <a:pPr>
                <a:defRPr/>
              </a:pPr>
              <a:t>25.11.2013</a:t>
            </a:fld>
            <a:endParaRPr lang="de-DE" dirty="0"/>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de-DE" noProof="0" dirty="0"/>
          </a:p>
        </p:txBody>
      </p:sp>
      <p:sp>
        <p:nvSpPr>
          <p:cNvPr id="5" name="Notizenplatzhalt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e-DE" dirty="0"/>
          </a:p>
        </p:txBody>
      </p:sp>
      <p:sp>
        <p:nvSpPr>
          <p:cNvPr id="7" name="Foliennummernplatzhalt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772FFA2-7542-47B0-9D75-1297BCA15A9B}" type="slidenum">
              <a:rPr lang="de-DE"/>
              <a:pPr>
                <a:defRPr/>
              </a:pPr>
              <a:t>‹Nr.›</a:t>
            </a:fld>
            <a:endParaRPr lang="de-DE" dirty="0"/>
          </a:p>
        </p:txBody>
      </p:sp>
    </p:spTree>
    <p:extLst>
      <p:ext uri="{BB962C8B-B14F-4D97-AF65-F5344CB8AC3E}">
        <p14:creationId xmlns:p14="http://schemas.microsoft.com/office/powerpoint/2010/main" xmlns="" val="42180179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lstStyle/>
          <a:p>
            <a:pPr fontAlgn="auto">
              <a:spcBef>
                <a:spcPts val="0"/>
              </a:spcBef>
              <a:spcAft>
                <a:spcPts val="0"/>
              </a:spcAft>
              <a:buFont typeface="Arial" pitchFamily="34" charset="0"/>
              <a:buNone/>
              <a:defRPr/>
            </a:pPr>
            <a:endParaRPr lang="de-DE" dirty="0"/>
          </a:p>
        </p:txBody>
      </p:sp>
      <p:sp>
        <p:nvSpPr>
          <p:cNvPr id="2560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8CC721-D1CC-41C7-891E-8317BEDFD46A}" type="slidenum">
              <a:rPr lang="de-DE"/>
              <a:pPr fontAlgn="base">
                <a:spcBef>
                  <a:spcPct val="0"/>
                </a:spcBef>
                <a:spcAft>
                  <a:spcPct val="0"/>
                </a:spcAft>
              </a:pPr>
              <a:t>1</a:t>
            </a:fld>
            <a:endParaRPr lang="de-DE" dirty="0"/>
          </a:p>
        </p:txBody>
      </p:sp>
    </p:spTree>
    <p:extLst>
      <p:ext uri="{BB962C8B-B14F-4D97-AF65-F5344CB8AC3E}">
        <p14:creationId xmlns:p14="http://schemas.microsoft.com/office/powerpoint/2010/main" xmlns="" val="4171586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10</a:t>
            </a:fld>
            <a:endParaRPr lang="de-DE" dirty="0"/>
          </a:p>
        </p:txBody>
      </p:sp>
    </p:spTree>
    <p:extLst>
      <p:ext uri="{BB962C8B-B14F-4D97-AF65-F5344CB8AC3E}">
        <p14:creationId xmlns:p14="http://schemas.microsoft.com/office/powerpoint/2010/main" xmlns="" val="1314714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11</a:t>
            </a:fld>
            <a:endParaRPr lang="de-DE" dirty="0"/>
          </a:p>
        </p:txBody>
      </p:sp>
    </p:spTree>
    <p:extLst>
      <p:ext uri="{BB962C8B-B14F-4D97-AF65-F5344CB8AC3E}">
        <p14:creationId xmlns:p14="http://schemas.microsoft.com/office/powerpoint/2010/main" xmlns="" val="155617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12</a:t>
            </a:fld>
            <a:endParaRPr lang="de-DE" dirty="0"/>
          </a:p>
        </p:txBody>
      </p:sp>
    </p:spTree>
    <p:extLst>
      <p:ext uri="{BB962C8B-B14F-4D97-AF65-F5344CB8AC3E}">
        <p14:creationId xmlns:p14="http://schemas.microsoft.com/office/powerpoint/2010/main" xmlns="" val="2029991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13</a:t>
            </a:fld>
            <a:endParaRPr lang="de-DE" dirty="0"/>
          </a:p>
        </p:txBody>
      </p:sp>
    </p:spTree>
    <p:extLst>
      <p:ext uri="{BB962C8B-B14F-4D97-AF65-F5344CB8AC3E}">
        <p14:creationId xmlns:p14="http://schemas.microsoft.com/office/powerpoint/2010/main" xmlns="" val="1890152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14</a:t>
            </a:fld>
            <a:endParaRPr lang="de-DE" dirty="0"/>
          </a:p>
        </p:txBody>
      </p:sp>
    </p:spTree>
    <p:extLst>
      <p:ext uri="{BB962C8B-B14F-4D97-AF65-F5344CB8AC3E}">
        <p14:creationId xmlns:p14="http://schemas.microsoft.com/office/powerpoint/2010/main" xmlns="" val="4016671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15</a:t>
            </a:fld>
            <a:endParaRPr lang="de-DE" dirty="0"/>
          </a:p>
        </p:txBody>
      </p:sp>
    </p:spTree>
    <p:extLst>
      <p:ext uri="{BB962C8B-B14F-4D97-AF65-F5344CB8AC3E}">
        <p14:creationId xmlns:p14="http://schemas.microsoft.com/office/powerpoint/2010/main" xmlns="" val="3306673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16</a:t>
            </a:fld>
            <a:endParaRPr lang="de-DE" dirty="0"/>
          </a:p>
        </p:txBody>
      </p:sp>
    </p:spTree>
    <p:extLst>
      <p:ext uri="{BB962C8B-B14F-4D97-AF65-F5344CB8AC3E}">
        <p14:creationId xmlns:p14="http://schemas.microsoft.com/office/powerpoint/2010/main" xmlns="" val="1285889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17</a:t>
            </a:fld>
            <a:endParaRPr lang="de-DE" dirty="0"/>
          </a:p>
        </p:txBody>
      </p:sp>
    </p:spTree>
    <p:extLst>
      <p:ext uri="{BB962C8B-B14F-4D97-AF65-F5344CB8AC3E}">
        <p14:creationId xmlns:p14="http://schemas.microsoft.com/office/powerpoint/2010/main" xmlns="" val="3033233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18</a:t>
            </a:fld>
            <a:endParaRPr lang="de-DE" dirty="0"/>
          </a:p>
        </p:txBody>
      </p:sp>
    </p:spTree>
    <p:extLst>
      <p:ext uri="{BB962C8B-B14F-4D97-AF65-F5344CB8AC3E}">
        <p14:creationId xmlns:p14="http://schemas.microsoft.com/office/powerpoint/2010/main" xmlns="" val="3971060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19</a:t>
            </a:fld>
            <a:endParaRPr lang="de-DE" dirty="0"/>
          </a:p>
        </p:txBody>
      </p:sp>
    </p:spTree>
    <p:extLst>
      <p:ext uri="{BB962C8B-B14F-4D97-AF65-F5344CB8AC3E}">
        <p14:creationId xmlns:p14="http://schemas.microsoft.com/office/powerpoint/2010/main" xmlns="" val="189281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a:t>
            </a:fld>
            <a:endParaRPr lang="de-DE" dirty="0"/>
          </a:p>
        </p:txBody>
      </p:sp>
    </p:spTree>
    <p:extLst>
      <p:ext uri="{BB962C8B-B14F-4D97-AF65-F5344CB8AC3E}">
        <p14:creationId xmlns:p14="http://schemas.microsoft.com/office/powerpoint/2010/main" xmlns="" val="11917116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20</a:t>
            </a:fld>
            <a:endParaRPr lang="de-DE" dirty="0"/>
          </a:p>
        </p:txBody>
      </p:sp>
    </p:spTree>
    <p:extLst>
      <p:ext uri="{BB962C8B-B14F-4D97-AF65-F5344CB8AC3E}">
        <p14:creationId xmlns:p14="http://schemas.microsoft.com/office/powerpoint/2010/main" xmlns="" val="968772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21</a:t>
            </a:fld>
            <a:endParaRPr lang="de-DE" dirty="0"/>
          </a:p>
        </p:txBody>
      </p:sp>
    </p:spTree>
    <p:extLst>
      <p:ext uri="{BB962C8B-B14F-4D97-AF65-F5344CB8AC3E}">
        <p14:creationId xmlns:p14="http://schemas.microsoft.com/office/powerpoint/2010/main" xmlns="" val="1156772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22</a:t>
            </a:fld>
            <a:endParaRPr lang="de-DE" dirty="0"/>
          </a:p>
        </p:txBody>
      </p:sp>
    </p:spTree>
    <p:extLst>
      <p:ext uri="{BB962C8B-B14F-4D97-AF65-F5344CB8AC3E}">
        <p14:creationId xmlns:p14="http://schemas.microsoft.com/office/powerpoint/2010/main" xmlns="" val="1218451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23</a:t>
            </a:fld>
            <a:endParaRPr lang="de-DE" dirty="0"/>
          </a:p>
        </p:txBody>
      </p:sp>
    </p:spTree>
    <p:extLst>
      <p:ext uri="{BB962C8B-B14F-4D97-AF65-F5344CB8AC3E}">
        <p14:creationId xmlns:p14="http://schemas.microsoft.com/office/powerpoint/2010/main" xmlns="" val="18486875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24</a:t>
            </a:fld>
            <a:endParaRPr lang="de-DE" dirty="0"/>
          </a:p>
        </p:txBody>
      </p:sp>
    </p:spTree>
    <p:extLst>
      <p:ext uri="{BB962C8B-B14F-4D97-AF65-F5344CB8AC3E}">
        <p14:creationId xmlns:p14="http://schemas.microsoft.com/office/powerpoint/2010/main" xmlns="" val="3980957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25</a:t>
            </a:fld>
            <a:endParaRPr lang="de-DE" dirty="0"/>
          </a:p>
        </p:txBody>
      </p:sp>
    </p:spTree>
    <p:extLst>
      <p:ext uri="{BB962C8B-B14F-4D97-AF65-F5344CB8AC3E}">
        <p14:creationId xmlns:p14="http://schemas.microsoft.com/office/powerpoint/2010/main" xmlns="" val="3881272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26</a:t>
            </a:fld>
            <a:endParaRPr lang="de-DE" dirty="0"/>
          </a:p>
        </p:txBody>
      </p:sp>
    </p:spTree>
    <p:extLst>
      <p:ext uri="{BB962C8B-B14F-4D97-AF65-F5344CB8AC3E}">
        <p14:creationId xmlns:p14="http://schemas.microsoft.com/office/powerpoint/2010/main" xmlns="" val="3040616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27</a:t>
            </a:fld>
            <a:endParaRPr lang="de-DE" dirty="0"/>
          </a:p>
        </p:txBody>
      </p:sp>
    </p:spTree>
    <p:extLst>
      <p:ext uri="{BB962C8B-B14F-4D97-AF65-F5344CB8AC3E}">
        <p14:creationId xmlns:p14="http://schemas.microsoft.com/office/powerpoint/2010/main" xmlns="" val="2080879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28</a:t>
            </a:fld>
            <a:endParaRPr lang="de-DE" dirty="0"/>
          </a:p>
        </p:txBody>
      </p:sp>
    </p:spTree>
    <p:extLst>
      <p:ext uri="{BB962C8B-B14F-4D97-AF65-F5344CB8AC3E}">
        <p14:creationId xmlns:p14="http://schemas.microsoft.com/office/powerpoint/2010/main" xmlns="" val="69005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29</a:t>
            </a:fld>
            <a:endParaRPr lang="de-DE" dirty="0"/>
          </a:p>
        </p:txBody>
      </p:sp>
    </p:spTree>
    <p:extLst>
      <p:ext uri="{BB962C8B-B14F-4D97-AF65-F5344CB8AC3E}">
        <p14:creationId xmlns:p14="http://schemas.microsoft.com/office/powerpoint/2010/main" xmlns="" val="1187550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a:t>
            </a:fld>
            <a:endParaRPr lang="de-DE" dirty="0"/>
          </a:p>
        </p:txBody>
      </p:sp>
    </p:spTree>
    <p:extLst>
      <p:ext uri="{BB962C8B-B14F-4D97-AF65-F5344CB8AC3E}">
        <p14:creationId xmlns:p14="http://schemas.microsoft.com/office/powerpoint/2010/main" xmlns="" val="24240421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30</a:t>
            </a:fld>
            <a:endParaRPr lang="de-DE" dirty="0"/>
          </a:p>
        </p:txBody>
      </p:sp>
    </p:spTree>
    <p:extLst>
      <p:ext uri="{BB962C8B-B14F-4D97-AF65-F5344CB8AC3E}">
        <p14:creationId xmlns:p14="http://schemas.microsoft.com/office/powerpoint/2010/main" xmlns="" val="1843641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31</a:t>
            </a:fld>
            <a:endParaRPr lang="de-DE" dirty="0"/>
          </a:p>
        </p:txBody>
      </p:sp>
    </p:spTree>
    <p:extLst>
      <p:ext uri="{BB962C8B-B14F-4D97-AF65-F5344CB8AC3E}">
        <p14:creationId xmlns:p14="http://schemas.microsoft.com/office/powerpoint/2010/main" xmlns="" val="27365304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32</a:t>
            </a:fld>
            <a:endParaRPr lang="de-DE" dirty="0"/>
          </a:p>
        </p:txBody>
      </p:sp>
    </p:spTree>
    <p:extLst>
      <p:ext uri="{BB962C8B-B14F-4D97-AF65-F5344CB8AC3E}">
        <p14:creationId xmlns:p14="http://schemas.microsoft.com/office/powerpoint/2010/main" xmlns="" val="3274247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33</a:t>
            </a:fld>
            <a:endParaRPr lang="de-DE" dirty="0"/>
          </a:p>
        </p:txBody>
      </p:sp>
    </p:spTree>
    <p:extLst>
      <p:ext uri="{BB962C8B-B14F-4D97-AF65-F5344CB8AC3E}">
        <p14:creationId xmlns:p14="http://schemas.microsoft.com/office/powerpoint/2010/main" xmlns="" val="4007104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34</a:t>
            </a:fld>
            <a:endParaRPr lang="de-DE" dirty="0"/>
          </a:p>
        </p:txBody>
      </p:sp>
    </p:spTree>
    <p:extLst>
      <p:ext uri="{BB962C8B-B14F-4D97-AF65-F5344CB8AC3E}">
        <p14:creationId xmlns:p14="http://schemas.microsoft.com/office/powerpoint/2010/main" xmlns="" val="9311643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35</a:t>
            </a:fld>
            <a:endParaRPr lang="de-DE" dirty="0"/>
          </a:p>
        </p:txBody>
      </p:sp>
    </p:spTree>
    <p:extLst>
      <p:ext uri="{BB962C8B-B14F-4D97-AF65-F5344CB8AC3E}">
        <p14:creationId xmlns:p14="http://schemas.microsoft.com/office/powerpoint/2010/main" xmlns="" val="38463190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36</a:t>
            </a:fld>
            <a:endParaRPr lang="de-DE" dirty="0"/>
          </a:p>
        </p:txBody>
      </p:sp>
    </p:spTree>
    <p:extLst>
      <p:ext uri="{BB962C8B-B14F-4D97-AF65-F5344CB8AC3E}">
        <p14:creationId xmlns:p14="http://schemas.microsoft.com/office/powerpoint/2010/main" xmlns="" val="19048925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37</a:t>
            </a:fld>
            <a:endParaRPr lang="de-DE" dirty="0"/>
          </a:p>
        </p:txBody>
      </p:sp>
    </p:spTree>
    <p:extLst>
      <p:ext uri="{BB962C8B-B14F-4D97-AF65-F5344CB8AC3E}">
        <p14:creationId xmlns:p14="http://schemas.microsoft.com/office/powerpoint/2010/main" xmlns="" val="25981439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38</a:t>
            </a:fld>
            <a:endParaRPr lang="de-DE" dirty="0"/>
          </a:p>
        </p:txBody>
      </p:sp>
    </p:spTree>
    <p:extLst>
      <p:ext uri="{BB962C8B-B14F-4D97-AF65-F5344CB8AC3E}">
        <p14:creationId xmlns:p14="http://schemas.microsoft.com/office/powerpoint/2010/main" xmlns="" val="29259009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39</a:t>
            </a:fld>
            <a:endParaRPr lang="de-DE" dirty="0"/>
          </a:p>
        </p:txBody>
      </p:sp>
    </p:spTree>
    <p:extLst>
      <p:ext uri="{BB962C8B-B14F-4D97-AF65-F5344CB8AC3E}">
        <p14:creationId xmlns:p14="http://schemas.microsoft.com/office/powerpoint/2010/main" xmlns="" val="913713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a:t>
            </a:fld>
            <a:endParaRPr lang="de-DE" dirty="0"/>
          </a:p>
        </p:txBody>
      </p:sp>
    </p:spTree>
    <p:extLst>
      <p:ext uri="{BB962C8B-B14F-4D97-AF65-F5344CB8AC3E}">
        <p14:creationId xmlns:p14="http://schemas.microsoft.com/office/powerpoint/2010/main" xmlns="" val="16073573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40</a:t>
            </a:fld>
            <a:endParaRPr lang="de-DE" dirty="0"/>
          </a:p>
        </p:txBody>
      </p:sp>
    </p:spTree>
    <p:extLst>
      <p:ext uri="{BB962C8B-B14F-4D97-AF65-F5344CB8AC3E}">
        <p14:creationId xmlns:p14="http://schemas.microsoft.com/office/powerpoint/2010/main" xmlns="" val="17051400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41</a:t>
            </a:fld>
            <a:endParaRPr lang="de-DE" dirty="0"/>
          </a:p>
        </p:txBody>
      </p:sp>
    </p:spTree>
    <p:extLst>
      <p:ext uri="{BB962C8B-B14F-4D97-AF65-F5344CB8AC3E}">
        <p14:creationId xmlns:p14="http://schemas.microsoft.com/office/powerpoint/2010/main" xmlns="" val="33660987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42</a:t>
            </a:fld>
            <a:endParaRPr lang="de-DE" dirty="0"/>
          </a:p>
        </p:txBody>
      </p:sp>
    </p:spTree>
    <p:extLst>
      <p:ext uri="{BB962C8B-B14F-4D97-AF65-F5344CB8AC3E}">
        <p14:creationId xmlns:p14="http://schemas.microsoft.com/office/powerpoint/2010/main" xmlns="" val="41707627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43</a:t>
            </a:fld>
            <a:endParaRPr lang="de-DE" dirty="0"/>
          </a:p>
        </p:txBody>
      </p:sp>
    </p:spTree>
    <p:extLst>
      <p:ext uri="{BB962C8B-B14F-4D97-AF65-F5344CB8AC3E}">
        <p14:creationId xmlns:p14="http://schemas.microsoft.com/office/powerpoint/2010/main" xmlns="" val="39178535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44</a:t>
            </a:fld>
            <a:endParaRPr lang="de-DE" dirty="0"/>
          </a:p>
        </p:txBody>
      </p:sp>
    </p:spTree>
    <p:extLst>
      <p:ext uri="{BB962C8B-B14F-4D97-AF65-F5344CB8AC3E}">
        <p14:creationId xmlns:p14="http://schemas.microsoft.com/office/powerpoint/2010/main" xmlns="" val="11005524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45</a:t>
            </a:fld>
            <a:endParaRPr lang="de-DE" dirty="0"/>
          </a:p>
        </p:txBody>
      </p:sp>
    </p:spTree>
    <p:extLst>
      <p:ext uri="{BB962C8B-B14F-4D97-AF65-F5344CB8AC3E}">
        <p14:creationId xmlns:p14="http://schemas.microsoft.com/office/powerpoint/2010/main" xmlns="" val="3428423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6772FFA2-7542-47B0-9D75-1297BCA15A9B}" type="slidenum">
              <a:rPr lang="de-DE" smtClean="0"/>
              <a:pPr>
                <a:defRPr/>
              </a:pPr>
              <a:t>46</a:t>
            </a:fld>
            <a:endParaRPr lang="de-DE" dirty="0"/>
          </a:p>
        </p:txBody>
      </p:sp>
    </p:spTree>
    <p:extLst>
      <p:ext uri="{BB962C8B-B14F-4D97-AF65-F5344CB8AC3E}">
        <p14:creationId xmlns:p14="http://schemas.microsoft.com/office/powerpoint/2010/main" xmlns="" val="3799319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5</a:t>
            </a:fld>
            <a:endParaRPr lang="de-DE" dirty="0"/>
          </a:p>
        </p:txBody>
      </p:sp>
    </p:spTree>
    <p:extLst>
      <p:ext uri="{BB962C8B-B14F-4D97-AF65-F5344CB8AC3E}">
        <p14:creationId xmlns:p14="http://schemas.microsoft.com/office/powerpoint/2010/main" xmlns="" val="3471454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6</a:t>
            </a:fld>
            <a:endParaRPr lang="de-DE" dirty="0"/>
          </a:p>
        </p:txBody>
      </p:sp>
    </p:spTree>
    <p:extLst>
      <p:ext uri="{BB962C8B-B14F-4D97-AF65-F5344CB8AC3E}">
        <p14:creationId xmlns:p14="http://schemas.microsoft.com/office/powerpoint/2010/main" xmlns="" val="3652776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7</a:t>
            </a:fld>
            <a:endParaRPr lang="de-DE" dirty="0"/>
          </a:p>
        </p:txBody>
      </p:sp>
    </p:spTree>
    <p:extLst>
      <p:ext uri="{BB962C8B-B14F-4D97-AF65-F5344CB8AC3E}">
        <p14:creationId xmlns:p14="http://schemas.microsoft.com/office/powerpoint/2010/main" xmlns="" val="1194159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8</a:t>
            </a:fld>
            <a:endParaRPr lang="de-DE" dirty="0"/>
          </a:p>
        </p:txBody>
      </p:sp>
    </p:spTree>
    <p:extLst>
      <p:ext uri="{BB962C8B-B14F-4D97-AF65-F5344CB8AC3E}">
        <p14:creationId xmlns:p14="http://schemas.microsoft.com/office/powerpoint/2010/main" xmlns="" val="2370012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dirty="0"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627B1-16B1-4663-8C43-4A8E850C668A}" type="slidenum">
              <a:rPr lang="de-DE"/>
              <a:pPr fontAlgn="base">
                <a:spcBef>
                  <a:spcPct val="0"/>
                </a:spcBef>
                <a:spcAft>
                  <a:spcPct val="0"/>
                </a:spcAft>
              </a:pPr>
              <a:t>9</a:t>
            </a:fld>
            <a:endParaRPr lang="de-DE" dirty="0"/>
          </a:p>
        </p:txBody>
      </p:sp>
    </p:spTree>
    <p:extLst>
      <p:ext uri="{BB962C8B-B14F-4D97-AF65-F5344CB8AC3E}">
        <p14:creationId xmlns:p14="http://schemas.microsoft.com/office/powerpoint/2010/main" xmlns="" val="1399121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pPr>
              <a:defRPr/>
            </a:pPr>
            <a:fld id="{644FF706-3DF3-489F-9345-66F60D20CE82}" type="datetimeFigureOut">
              <a:rPr lang="de-DE" smtClean="0"/>
              <a:pPr>
                <a:defRPr/>
              </a:pPr>
              <a:t>25.11.2013</a:t>
            </a:fld>
            <a:endParaRPr lang="de-DE" dirty="0"/>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pPr>
              <a:defRPr/>
            </a:pPr>
            <a:endParaRPr lang="de-DE" dirty="0"/>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pPr>
              <a:defRPr/>
            </a:pPr>
            <a:fld id="{D46A3CEF-7332-4C0F-BD82-9D7B91D35327}" type="slidenum">
              <a:rPr lang="de-DE" smtClean="0"/>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pPr>
              <a:defRPr/>
            </a:pPr>
            <a:fld id="{B50BC520-75E9-4B6C-971E-CD3B841A9B1A}" type="datetimeFigureOut">
              <a:rPr lang="de-DE" smtClean="0"/>
              <a:pPr>
                <a:defRPr/>
              </a:pPr>
              <a:t>25.11.2013</a:t>
            </a:fld>
            <a:endParaRPr lang="de-DE" dirty="0"/>
          </a:p>
        </p:txBody>
      </p:sp>
      <p:sp>
        <p:nvSpPr>
          <p:cNvPr id="5" name="Fußzeilenplatzhalter 4"/>
          <p:cNvSpPr>
            <a:spLocks noGrp="1"/>
          </p:cNvSpPr>
          <p:nvPr>
            <p:ph type="ftr" sz="quarter" idx="11"/>
          </p:nvPr>
        </p:nvSpPr>
        <p:spPr/>
        <p:txBody>
          <a:bodyPr/>
          <a:lstStyle>
            <a:extLst/>
          </a:lstStyle>
          <a:p>
            <a:pPr>
              <a:defRPr/>
            </a:pPr>
            <a:endParaRPr lang="de-DE" dirty="0"/>
          </a:p>
        </p:txBody>
      </p:sp>
      <p:sp>
        <p:nvSpPr>
          <p:cNvPr id="6" name="Foliennummernplatzhalter 5"/>
          <p:cNvSpPr>
            <a:spLocks noGrp="1"/>
          </p:cNvSpPr>
          <p:nvPr>
            <p:ph type="sldNum" sz="quarter" idx="12"/>
          </p:nvPr>
        </p:nvSpPr>
        <p:spPr/>
        <p:txBody>
          <a:bodyPr/>
          <a:lstStyle>
            <a:extLst/>
          </a:lstStyle>
          <a:p>
            <a:pPr>
              <a:defRPr/>
            </a:pPr>
            <a:fld id="{A06BC712-CEC4-4A44-845D-0D0F2C77F2DD}" type="slidenum">
              <a:rPr lang="de-DE" smtClean="0"/>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pPr>
              <a:defRPr/>
            </a:pPr>
            <a:fld id="{F2F34943-5900-404F-942C-BCD47709637C}" type="datetimeFigureOut">
              <a:rPr lang="de-DE" smtClean="0"/>
              <a:pPr>
                <a:defRPr/>
              </a:pPr>
              <a:t>25.11.2013</a:t>
            </a:fld>
            <a:endParaRPr lang="de-DE" dirty="0"/>
          </a:p>
        </p:txBody>
      </p:sp>
      <p:sp>
        <p:nvSpPr>
          <p:cNvPr id="5" name="Fußzeilenplatzhalter 4"/>
          <p:cNvSpPr>
            <a:spLocks noGrp="1"/>
          </p:cNvSpPr>
          <p:nvPr>
            <p:ph type="ftr" sz="quarter" idx="11"/>
          </p:nvPr>
        </p:nvSpPr>
        <p:spPr/>
        <p:txBody>
          <a:bodyPr/>
          <a:lstStyle>
            <a:extLst/>
          </a:lstStyle>
          <a:p>
            <a:pPr>
              <a:defRPr/>
            </a:pPr>
            <a:endParaRPr lang="de-DE" dirty="0"/>
          </a:p>
        </p:txBody>
      </p:sp>
      <p:sp>
        <p:nvSpPr>
          <p:cNvPr id="6" name="Foliennummernplatzhalter 5"/>
          <p:cNvSpPr>
            <a:spLocks noGrp="1"/>
          </p:cNvSpPr>
          <p:nvPr>
            <p:ph type="sldNum" sz="quarter" idx="12"/>
          </p:nvPr>
        </p:nvSpPr>
        <p:spPr/>
        <p:txBody>
          <a:bodyPr/>
          <a:lstStyle>
            <a:extLst/>
          </a:lstStyle>
          <a:p>
            <a:pPr>
              <a:defRPr/>
            </a:pPr>
            <a:fld id="{ED4F0494-B300-4033-8F96-EE8F70B28925}" type="slidenum">
              <a:rPr lang="de-DE" smtClean="0"/>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pPr>
              <a:defRPr/>
            </a:pPr>
            <a:fld id="{F930DC5C-C6B2-419B-A406-B146E133A52E}" type="datetimeFigureOut">
              <a:rPr lang="de-DE" smtClean="0"/>
              <a:pPr>
                <a:defRPr/>
              </a:pPr>
              <a:t>25.11.2013</a:t>
            </a:fld>
            <a:endParaRPr lang="de-DE" dirty="0"/>
          </a:p>
        </p:txBody>
      </p:sp>
      <p:sp>
        <p:nvSpPr>
          <p:cNvPr id="5" name="Fußzeilenplatzhalter 4"/>
          <p:cNvSpPr>
            <a:spLocks noGrp="1"/>
          </p:cNvSpPr>
          <p:nvPr>
            <p:ph type="ftr" sz="quarter" idx="11"/>
          </p:nvPr>
        </p:nvSpPr>
        <p:spPr/>
        <p:txBody>
          <a:bodyPr/>
          <a:lstStyle>
            <a:extLst/>
          </a:lstStyle>
          <a:p>
            <a:pPr>
              <a:defRPr/>
            </a:pPr>
            <a:endParaRPr lang="de-DE" dirty="0"/>
          </a:p>
        </p:txBody>
      </p:sp>
      <p:sp>
        <p:nvSpPr>
          <p:cNvPr id="6" name="Foliennummernplatzhalter 5"/>
          <p:cNvSpPr>
            <a:spLocks noGrp="1"/>
          </p:cNvSpPr>
          <p:nvPr>
            <p:ph type="sldNum" sz="quarter" idx="12"/>
          </p:nvPr>
        </p:nvSpPr>
        <p:spPr/>
        <p:txBody>
          <a:bodyPr/>
          <a:lstStyle>
            <a:extLst/>
          </a:lstStyle>
          <a:p>
            <a:pPr>
              <a:defRPr/>
            </a:pPr>
            <a:fld id="{CC81D422-2E50-4D48-8A43-752BDA8C6839}" type="slidenum">
              <a:rPr lang="de-DE" smtClean="0"/>
              <a:pPr>
                <a:defRPr/>
              </a:pPr>
              <a:t>‹Nr.›</a:t>
            </a:fld>
            <a:endParaRPr lang="de-DE" dirty="0"/>
          </a:p>
        </p:txBody>
      </p:sp>
      <p:sp>
        <p:nvSpPr>
          <p:cNvPr id="7" name="Titel 6"/>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pPr>
              <a:defRPr/>
            </a:pPr>
            <a:fld id="{C5AE79C3-FA84-4B2F-AA10-CEE7C5923348}" type="datetimeFigureOut">
              <a:rPr lang="de-DE" smtClean="0"/>
              <a:pPr>
                <a:defRPr/>
              </a:pPr>
              <a:t>25.11.2013</a:t>
            </a:fld>
            <a:endParaRPr lang="de-DE" dirty="0"/>
          </a:p>
        </p:txBody>
      </p:sp>
      <p:sp>
        <p:nvSpPr>
          <p:cNvPr id="5" name="Fußzeilenplatzhalter 4"/>
          <p:cNvSpPr>
            <a:spLocks noGrp="1"/>
          </p:cNvSpPr>
          <p:nvPr>
            <p:ph type="ftr" sz="quarter" idx="11"/>
          </p:nvPr>
        </p:nvSpPr>
        <p:spPr/>
        <p:txBody>
          <a:bodyPr/>
          <a:lstStyle>
            <a:extLst/>
          </a:lstStyle>
          <a:p>
            <a:pPr>
              <a:defRPr/>
            </a:pPr>
            <a:endParaRPr lang="de-DE" dirty="0"/>
          </a:p>
        </p:txBody>
      </p:sp>
      <p:sp>
        <p:nvSpPr>
          <p:cNvPr id="6" name="Foliennummernplatzhalter 5"/>
          <p:cNvSpPr>
            <a:spLocks noGrp="1"/>
          </p:cNvSpPr>
          <p:nvPr>
            <p:ph type="sldNum" sz="quarter" idx="12"/>
          </p:nvPr>
        </p:nvSpPr>
        <p:spPr/>
        <p:txBody>
          <a:bodyPr/>
          <a:lstStyle>
            <a:extLst/>
          </a:lstStyle>
          <a:p>
            <a:pPr>
              <a:defRPr/>
            </a:pPr>
            <a:fld id="{3A9CFC11-F4AE-4A8E-8BAF-BC40AD2D016F}" type="slidenum">
              <a:rPr lang="de-DE" smtClean="0"/>
              <a:pPr>
                <a:defRPr/>
              </a:pPr>
              <a:t>‹Nr.›</a:t>
            </a:fld>
            <a:endParaRPr lang="de-DE" dirty="0"/>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pPr>
              <a:defRPr/>
            </a:pPr>
            <a:fld id="{FF664CD4-B89B-4E8D-B919-9166A7000FFD}" type="datetimeFigureOut">
              <a:rPr lang="de-DE" smtClean="0"/>
              <a:pPr>
                <a:defRPr/>
              </a:pPr>
              <a:t>25.11.2013</a:t>
            </a:fld>
            <a:endParaRPr lang="de-DE" dirty="0"/>
          </a:p>
        </p:txBody>
      </p:sp>
      <p:sp>
        <p:nvSpPr>
          <p:cNvPr id="6" name="Fußzeilenplatzhalter 5"/>
          <p:cNvSpPr>
            <a:spLocks noGrp="1"/>
          </p:cNvSpPr>
          <p:nvPr>
            <p:ph type="ftr" sz="quarter" idx="11"/>
          </p:nvPr>
        </p:nvSpPr>
        <p:spPr/>
        <p:txBody>
          <a:bodyPr/>
          <a:lstStyle>
            <a:extLst/>
          </a:lstStyle>
          <a:p>
            <a:pPr>
              <a:defRPr/>
            </a:pPr>
            <a:endParaRPr lang="de-DE" dirty="0"/>
          </a:p>
        </p:txBody>
      </p:sp>
      <p:sp>
        <p:nvSpPr>
          <p:cNvPr id="7" name="Foliennummernplatzhalter 6"/>
          <p:cNvSpPr>
            <a:spLocks noGrp="1"/>
          </p:cNvSpPr>
          <p:nvPr>
            <p:ph type="sldNum" sz="quarter" idx="12"/>
          </p:nvPr>
        </p:nvSpPr>
        <p:spPr/>
        <p:txBody>
          <a:bodyPr/>
          <a:lstStyle>
            <a:extLst/>
          </a:lstStyle>
          <a:p>
            <a:pPr>
              <a:defRPr/>
            </a:pPr>
            <a:fld id="{931A7D2B-25CB-4736-9F92-961C86FA9306}" type="slidenum">
              <a:rPr lang="de-DE" smtClean="0"/>
              <a:pPr>
                <a:defRPr/>
              </a:pPr>
              <a:t>‹Nr.›</a:t>
            </a:fld>
            <a:endParaRPr lang="de-DE" dirty="0"/>
          </a:p>
        </p:txBody>
      </p:sp>
      <p:sp>
        <p:nvSpPr>
          <p:cNvPr id="8" name="Titel 7"/>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pPr>
              <a:defRPr/>
            </a:pPr>
            <a:fld id="{1E835522-EDC1-4A80-82BF-15076CC7A21D}" type="datetimeFigureOut">
              <a:rPr lang="de-DE" smtClean="0"/>
              <a:pPr>
                <a:defRPr/>
              </a:pPr>
              <a:t>25.11.2013</a:t>
            </a:fld>
            <a:endParaRPr lang="de-DE" dirty="0"/>
          </a:p>
        </p:txBody>
      </p:sp>
      <p:sp>
        <p:nvSpPr>
          <p:cNvPr id="8" name="Fußzeilenplatzhalter 7"/>
          <p:cNvSpPr>
            <a:spLocks noGrp="1"/>
          </p:cNvSpPr>
          <p:nvPr>
            <p:ph type="ftr" sz="quarter" idx="11"/>
          </p:nvPr>
        </p:nvSpPr>
        <p:spPr/>
        <p:txBody>
          <a:bodyPr/>
          <a:lstStyle>
            <a:extLst/>
          </a:lstStyle>
          <a:p>
            <a:pPr>
              <a:defRPr/>
            </a:pPr>
            <a:endParaRPr lang="de-DE" dirty="0"/>
          </a:p>
        </p:txBody>
      </p:sp>
      <p:sp>
        <p:nvSpPr>
          <p:cNvPr id="9" name="Foliennummernplatzhalter 8"/>
          <p:cNvSpPr>
            <a:spLocks noGrp="1"/>
          </p:cNvSpPr>
          <p:nvPr>
            <p:ph type="sldNum" sz="quarter" idx="12"/>
          </p:nvPr>
        </p:nvSpPr>
        <p:spPr/>
        <p:txBody>
          <a:bodyPr/>
          <a:lstStyle>
            <a:extLst/>
          </a:lstStyle>
          <a:p>
            <a:pPr>
              <a:defRPr/>
            </a:pPr>
            <a:fld id="{A0B4B6A0-45F5-478D-9CA1-571D84664127}" type="slidenum">
              <a:rPr lang="de-DE" smtClean="0"/>
              <a:pPr>
                <a:defRPr/>
              </a:pPr>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extLst/>
          </a:lstStyle>
          <a:p>
            <a:pPr>
              <a:defRPr/>
            </a:pPr>
            <a:fld id="{45A55B59-7F45-4DD9-86DB-6C2A68381F6D}" type="datetimeFigureOut">
              <a:rPr lang="de-DE" smtClean="0"/>
              <a:pPr>
                <a:defRPr/>
              </a:pPr>
              <a:t>25.11.2013</a:t>
            </a:fld>
            <a:endParaRPr lang="de-DE" dirty="0"/>
          </a:p>
        </p:txBody>
      </p:sp>
      <p:sp>
        <p:nvSpPr>
          <p:cNvPr id="4" name="Fußzeilenplatzhalter 3"/>
          <p:cNvSpPr>
            <a:spLocks noGrp="1"/>
          </p:cNvSpPr>
          <p:nvPr>
            <p:ph type="ftr" sz="quarter" idx="11"/>
          </p:nvPr>
        </p:nvSpPr>
        <p:spPr/>
        <p:txBody>
          <a:bodyPr/>
          <a:lstStyle>
            <a:extLst/>
          </a:lstStyle>
          <a:p>
            <a:pPr>
              <a:defRPr/>
            </a:pPr>
            <a:endParaRPr lang="de-DE" dirty="0"/>
          </a:p>
        </p:txBody>
      </p:sp>
      <p:sp>
        <p:nvSpPr>
          <p:cNvPr id="5" name="Foliennummernplatzhalter 4"/>
          <p:cNvSpPr>
            <a:spLocks noGrp="1"/>
          </p:cNvSpPr>
          <p:nvPr>
            <p:ph type="sldNum" sz="quarter" idx="12"/>
          </p:nvPr>
        </p:nvSpPr>
        <p:spPr/>
        <p:txBody>
          <a:bodyPr/>
          <a:lstStyle>
            <a:extLst/>
          </a:lstStyle>
          <a:p>
            <a:pPr>
              <a:defRPr/>
            </a:pPr>
            <a:fld id="{16EA255D-5843-445E-8FA5-6B71507B83B3}" type="slidenum">
              <a:rPr lang="de-DE" smtClean="0"/>
              <a:pPr>
                <a:defRPr/>
              </a:pPr>
              <a:t>‹Nr.›</a:t>
            </a:fld>
            <a:endParaRPr lang="de-DE" dirty="0"/>
          </a:p>
        </p:txBody>
      </p:sp>
      <p:sp>
        <p:nvSpPr>
          <p:cNvPr id="6" name="Titel 5"/>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pPr>
              <a:defRPr/>
            </a:pPr>
            <a:fld id="{6BF5491F-5ADB-475D-87E2-AECD15E9DC6D}" type="datetimeFigureOut">
              <a:rPr lang="de-DE" smtClean="0"/>
              <a:pPr>
                <a:defRPr/>
              </a:pPr>
              <a:t>25.11.2013</a:t>
            </a:fld>
            <a:endParaRPr lang="de-DE" dirty="0"/>
          </a:p>
        </p:txBody>
      </p:sp>
      <p:sp>
        <p:nvSpPr>
          <p:cNvPr id="3" name="Fußzeilenplatzhalter 2"/>
          <p:cNvSpPr>
            <a:spLocks noGrp="1"/>
          </p:cNvSpPr>
          <p:nvPr>
            <p:ph type="ftr" sz="quarter" idx="11"/>
          </p:nvPr>
        </p:nvSpPr>
        <p:spPr/>
        <p:txBody>
          <a:bodyPr/>
          <a:lstStyle>
            <a:extLst/>
          </a:lstStyle>
          <a:p>
            <a:pPr>
              <a:defRPr/>
            </a:pPr>
            <a:endParaRPr lang="de-DE" dirty="0"/>
          </a:p>
        </p:txBody>
      </p:sp>
      <p:sp>
        <p:nvSpPr>
          <p:cNvPr id="4" name="Foliennummernplatzhalter 3"/>
          <p:cNvSpPr>
            <a:spLocks noGrp="1"/>
          </p:cNvSpPr>
          <p:nvPr>
            <p:ph type="sldNum" sz="quarter" idx="12"/>
          </p:nvPr>
        </p:nvSpPr>
        <p:spPr/>
        <p:txBody>
          <a:bodyPr/>
          <a:lstStyle>
            <a:extLst/>
          </a:lstStyle>
          <a:p>
            <a:pPr>
              <a:defRPr/>
            </a:pPr>
            <a:fld id="{8CB27E74-5D4D-42A1-A39A-82CF6E29B0C1}" type="slidenum">
              <a:rPr lang="de-DE" smtClean="0"/>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extLst/>
          </a:lstStyle>
          <a:p>
            <a:pPr>
              <a:defRPr/>
            </a:pPr>
            <a:fld id="{477D79CC-6596-4291-BA21-A81E0BED3A31}" type="datetimeFigureOut">
              <a:rPr lang="de-DE" smtClean="0"/>
              <a:pPr>
                <a:defRPr/>
              </a:pPr>
              <a:t>25.11.2013</a:t>
            </a:fld>
            <a:endParaRPr lang="de-DE" dirty="0"/>
          </a:p>
        </p:txBody>
      </p:sp>
      <p:sp>
        <p:nvSpPr>
          <p:cNvPr id="6" name="Fußzeilenplatzhalter 5"/>
          <p:cNvSpPr>
            <a:spLocks noGrp="1"/>
          </p:cNvSpPr>
          <p:nvPr>
            <p:ph type="ftr" sz="quarter" idx="11"/>
          </p:nvPr>
        </p:nvSpPr>
        <p:spPr/>
        <p:txBody>
          <a:bodyPr/>
          <a:lstStyle>
            <a:extLst/>
          </a:lstStyle>
          <a:p>
            <a:pPr>
              <a:defRPr/>
            </a:pPr>
            <a:endParaRPr lang="de-DE" dirty="0"/>
          </a:p>
        </p:txBody>
      </p:sp>
      <p:sp>
        <p:nvSpPr>
          <p:cNvPr id="7" name="Foliennummernplatzhalter 6"/>
          <p:cNvSpPr>
            <a:spLocks noGrp="1"/>
          </p:cNvSpPr>
          <p:nvPr>
            <p:ph type="sldNum" sz="quarter" idx="12"/>
          </p:nvPr>
        </p:nvSpPr>
        <p:spPr/>
        <p:txBody>
          <a:bodyPr/>
          <a:lstStyle>
            <a:extLst/>
          </a:lstStyle>
          <a:p>
            <a:pPr>
              <a:defRPr/>
            </a:pPr>
            <a:fld id="{9ADDBDAE-E21E-40C9-B3E8-E1106B31F59F}" type="slidenum">
              <a:rPr lang="de-DE" smtClean="0"/>
              <a:pPr>
                <a:defRPr/>
              </a:pPr>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smtClean="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pPr>
              <a:defRPr/>
            </a:pPr>
            <a:fld id="{C0D89149-3F05-4A9B-888A-FCF1D95AF127}" type="datetimeFigureOut">
              <a:rPr lang="de-DE" smtClean="0"/>
              <a:pPr>
                <a:defRPr/>
              </a:pPr>
              <a:t>25.11.2013</a:t>
            </a:fld>
            <a:endParaRPr lang="de-DE" dirty="0"/>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de-DE" dirty="0"/>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pPr>
              <a:defRPr/>
            </a:pPr>
            <a:fld id="{6095832D-48F1-47AB-85D0-442D0828745D}" type="slidenum">
              <a:rPr lang="de-DE" smtClean="0"/>
              <a:pPr>
                <a:defRPr/>
              </a:pPr>
              <a:t>‹Nr.›</a:t>
            </a:fld>
            <a:endParaRPr lang="de-DE"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smtClean="0"/>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winkliges Dreiec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1E4EE220-BE78-4B59-A908-80A249A26565}" type="datetimeFigureOut">
              <a:rPr lang="de-DE" smtClean="0"/>
              <a:pPr>
                <a:defRPr/>
              </a:pPr>
              <a:t>25.11.2013</a:t>
            </a:fld>
            <a:endParaRPr lang="de-DE" dirty="0"/>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de-DE" dirty="0"/>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0242EA2-2480-4CAF-B645-4B5E3886586C}" type="slidenum">
              <a:rPr lang="de-DE" smtClean="0"/>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332656"/>
            <a:ext cx="7702624" cy="2736303"/>
          </a:xfrm>
        </p:spPr>
        <p:txBody>
          <a:bodyPr rtlCol="0">
            <a:noAutofit/>
          </a:bodyPr>
          <a:lstStyle/>
          <a:p>
            <a:pPr algn="ctr" fontAlgn="auto">
              <a:spcAft>
                <a:spcPts val="0"/>
              </a:spcAft>
              <a:defRPr/>
            </a:pPr>
            <a:r>
              <a:rPr lang="de-DE" sz="4400" dirty="0" smtClean="0">
                <a:latin typeface="Arial" pitchFamily="34" charset="0"/>
                <a:cs typeface="Arial" pitchFamily="34" charset="0"/>
              </a:rPr>
              <a:t/>
            </a:r>
            <a:br>
              <a:rPr lang="de-DE" sz="4400" dirty="0" smtClean="0">
                <a:latin typeface="Arial" pitchFamily="34" charset="0"/>
                <a:cs typeface="Arial" pitchFamily="34" charset="0"/>
              </a:rPr>
            </a:br>
            <a:r>
              <a:rPr lang="de-DE" sz="4400" dirty="0" smtClean="0">
                <a:latin typeface="Arial" pitchFamily="34" charset="0"/>
                <a:cs typeface="Arial" pitchFamily="34" charset="0"/>
              </a:rPr>
              <a:t/>
            </a:r>
            <a:br>
              <a:rPr lang="de-DE" sz="4400" dirty="0" smtClean="0">
                <a:latin typeface="Arial" pitchFamily="34" charset="0"/>
                <a:cs typeface="Arial" pitchFamily="34" charset="0"/>
              </a:rPr>
            </a:br>
            <a:r>
              <a:rPr lang="de-DE" sz="4400" dirty="0" smtClean="0">
                <a:latin typeface="Arial" pitchFamily="34" charset="0"/>
                <a:cs typeface="Arial" pitchFamily="34" charset="0"/>
              </a:rPr>
              <a:t>Ein </a:t>
            </a:r>
            <a:r>
              <a:rPr lang="de-DE" sz="4400" dirty="0" smtClean="0">
                <a:latin typeface="Arial" pitchFamily="34" charset="0"/>
                <a:cs typeface="Arial" pitchFamily="34" charset="0"/>
              </a:rPr>
              <a:t>Spiel mit Fritze Pfiffig</a:t>
            </a:r>
            <a:endParaRPr lang="de-DE" sz="4400" dirty="0">
              <a:latin typeface="Arial" pitchFamily="34" charset="0"/>
              <a:cs typeface="Arial" pitchFamily="34" charset="0"/>
            </a:endParaRPr>
          </a:p>
        </p:txBody>
      </p:sp>
      <p:sp>
        <p:nvSpPr>
          <p:cNvPr id="7" name="Textfeld 6"/>
          <p:cNvSpPr txBox="1"/>
          <p:nvPr/>
        </p:nvSpPr>
        <p:spPr>
          <a:xfrm>
            <a:off x="6876256" y="6237312"/>
            <a:ext cx="1656184" cy="369332"/>
          </a:xfrm>
          <a:prstGeom prst="rect">
            <a:avLst/>
          </a:prstGeom>
          <a:noFill/>
        </p:spPr>
        <p:txBody>
          <a:bodyPr wrap="square" rtlCol="0">
            <a:spAutoFit/>
          </a:bodyPr>
          <a:lstStyle/>
          <a:p>
            <a:r>
              <a:rPr lang="de-DE" dirty="0" smtClean="0"/>
              <a:t>Nov. 2013</a:t>
            </a:r>
            <a:endParaRPr lang="de-DE"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Beim Warmlaufen begegnet ihr dem Spieler Mats Käfer von Langenhagen-Nord. Klar und deutlich vernimmst du den Satz: „Oh man, was will der blinde Knacker schon wieder hier?“.</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Meldung im Spielbericht, zum Spiel zulassen</a:t>
            </a:r>
          </a:p>
          <a:p>
            <a:pPr marL="624078" indent="-514350">
              <a:buAutoNum type="alphaLcParenR"/>
            </a:pPr>
            <a:r>
              <a:rPr lang="de-DE" sz="2800" dirty="0" smtClean="0">
                <a:latin typeface="Arial" pitchFamily="34" charset="0"/>
                <a:cs typeface="Arial" pitchFamily="34" charset="0"/>
              </a:rPr>
              <a:t>Ausschluss vom Spiel über den Mannschaftsführer</a:t>
            </a:r>
          </a:p>
          <a:p>
            <a:pPr marL="624078" indent="-514350">
              <a:buAutoNum type="alphaLcParenR"/>
            </a:pPr>
            <a:r>
              <a:rPr lang="de-DE" sz="2800" dirty="0" smtClean="0">
                <a:latin typeface="Arial" pitchFamily="34" charset="0"/>
                <a:cs typeface="Arial" pitchFamily="34" charset="0"/>
              </a:rPr>
              <a:t>wohlwollend überhören und im Spiel beim ersten Foulspiel mit einem </a:t>
            </a: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belohnen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4.</a:t>
            </a:r>
          </a:p>
        </p:txBody>
      </p:sp>
    </p:spTree>
    <p:extLst>
      <p:ext uri="{BB962C8B-B14F-4D97-AF65-F5344CB8AC3E}">
        <p14:creationId xmlns:p14="http://schemas.microsoft.com/office/powerpoint/2010/main" xmlns="" val="222333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Das geht ja schon gut los…</a:t>
            </a:r>
          </a:p>
          <a:p>
            <a:pPr marL="109728" indent="0">
              <a:buNone/>
            </a:pPr>
            <a:r>
              <a:rPr lang="de-DE" sz="2800" dirty="0" smtClean="0">
                <a:latin typeface="Arial" pitchFamily="34" charset="0"/>
                <a:cs typeface="Arial" pitchFamily="34" charset="0"/>
              </a:rPr>
              <a:t>Lassen wir uns die Laune aber nicht verderben!</a:t>
            </a:r>
          </a:p>
          <a:p>
            <a:pPr marL="109728" indent="0">
              <a:buNone/>
            </a:pPr>
            <a:r>
              <a:rPr lang="de-DE" sz="2800" dirty="0" smtClean="0">
                <a:latin typeface="Arial" pitchFamily="34" charset="0"/>
                <a:cs typeface="Arial" pitchFamily="34" charset="0"/>
              </a:rPr>
              <a:t>Zurück in die Kabine und fertigmachen für den Showdown.</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343593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Mit den Mannschaften lauft ihr vom Spielfeldrand gemeinsam ein: Hannover-Süd komplett in rot, Langenhagen-Nord in gelb und Fritze besteht trotz drückender Sonne auf schwarz …</a:t>
            </a:r>
          </a:p>
          <a:p>
            <a:pPr marL="109728" indent="0">
              <a:buNone/>
            </a:pPr>
            <a:endParaRPr lang="de-DE" sz="2800" dirty="0">
              <a:latin typeface="Arial" pitchFamily="34" charset="0"/>
              <a:cs typeface="Arial" pitchFamily="34" charset="0"/>
            </a:endParaRPr>
          </a:p>
          <a:p>
            <a:pPr marL="109728" indent="0">
              <a:buNone/>
            </a:pPr>
            <a:r>
              <a:rPr lang="de-DE" sz="2800" dirty="0" smtClean="0">
                <a:latin typeface="Arial" pitchFamily="34" charset="0"/>
                <a:cs typeface="Arial" pitchFamily="34" charset="0"/>
              </a:rPr>
              <a:t>Begleitet werdet ihr von der Vereinshymne und lautstarken Anfeuerungsrufen der etwa 500 Zuschauer.</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189476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Der Mannschaftsführer des Gasts, Sebastian Nas, gewinnt den Münzwurf und entscheidet sich:</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für den Ball</a:t>
            </a:r>
          </a:p>
          <a:p>
            <a:pPr marL="624078" indent="-514350">
              <a:buAutoNum type="alphaLcParenR"/>
            </a:pPr>
            <a:r>
              <a:rPr lang="de-DE" sz="2800" dirty="0" smtClean="0">
                <a:latin typeface="Arial" pitchFamily="34" charset="0"/>
                <a:cs typeface="Arial" pitchFamily="34" charset="0"/>
              </a:rPr>
              <a:t>für die Spielfeldhälfte</a:t>
            </a:r>
          </a:p>
          <a:p>
            <a:pPr marL="624078" indent="-514350">
              <a:buAutoNum type="alphaLcParenR"/>
            </a:pPr>
            <a:r>
              <a:rPr lang="de-DE" sz="2800" dirty="0">
                <a:latin typeface="Arial" pitchFamily="34" charset="0"/>
                <a:cs typeface="Arial" pitchFamily="34" charset="0"/>
              </a:rPr>
              <a:t>d</a:t>
            </a:r>
            <a:r>
              <a:rPr lang="de-DE" sz="2800" dirty="0" smtClean="0">
                <a:latin typeface="Arial" pitchFamily="34" charset="0"/>
                <a:cs typeface="Arial" pitchFamily="34" charset="0"/>
              </a:rPr>
              <a:t>ie Wahl dem Gegenüber Philipp Flott zu überlassen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5.</a:t>
            </a:r>
          </a:p>
        </p:txBody>
      </p:sp>
    </p:spTree>
    <p:extLst>
      <p:ext uri="{BB962C8B-B14F-4D97-AF65-F5344CB8AC3E}">
        <p14:creationId xmlns:p14="http://schemas.microsoft.com/office/powerpoint/2010/main" xmlns="" val="185052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Fritze blickt ein letztes Mal zu seinen beiden Assistenten und gibt das Spiel mit einem kräftigen Pfiff frei.</a:t>
            </a:r>
          </a:p>
          <a:p>
            <a:pPr marL="109728" indent="0">
              <a:buNone/>
            </a:pPr>
            <a:r>
              <a:rPr lang="de-DE" sz="2800" dirty="0" smtClean="0">
                <a:latin typeface="Arial" pitchFamily="34" charset="0"/>
                <a:cs typeface="Arial" pitchFamily="34" charset="0"/>
              </a:rPr>
              <a:t>Unter tosendem Applaus wird der Anstoß korrekt ausgeführt und die Zuschauer freuen sich auf einen echten Fußballleckerbissen.</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338171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10000"/>
          </a:bodyPr>
          <a:lstStyle/>
          <a:p>
            <a:pPr marL="109728" indent="0">
              <a:buNone/>
            </a:pPr>
            <a:r>
              <a:rPr lang="de-DE" sz="2800" dirty="0" smtClean="0">
                <a:latin typeface="Arial" pitchFamily="34" charset="0"/>
                <a:cs typeface="Arial" pitchFamily="34" charset="0"/>
              </a:rPr>
              <a:t>Das Spiel beginnt mit einem Paukenschlag!</a:t>
            </a:r>
          </a:p>
          <a:p>
            <a:pPr marL="109728" indent="0">
              <a:buNone/>
            </a:pPr>
            <a:r>
              <a:rPr lang="de-DE" sz="2800" dirty="0" smtClean="0">
                <a:latin typeface="Arial" pitchFamily="34" charset="0"/>
                <a:cs typeface="Arial" pitchFamily="34" charset="0"/>
              </a:rPr>
              <a:t>Ein direkter Freistoß außerhalb des Strafraums wird vom Mannschaftsführer Flott zum eigenen Tor hin ausgeführt und von einer Windböe ergriffen. Das Eigentor kann er für seinen geschlagenen Torwart nur noch durch ein absichtliches, unsportliches Handspiel verhindern:</a:t>
            </a:r>
          </a:p>
          <a:p>
            <a:pPr marL="624078" indent="-514350">
              <a:buAutoNum type="alphaLcParenR"/>
            </a:pP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Wiederholung des Freistoßes</a:t>
            </a:r>
          </a:p>
          <a:p>
            <a:pPr marL="624078" indent="-514350">
              <a:buAutoNum type="alphaLcParenR"/>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Strafstoß (Tor, Anstoß)</a:t>
            </a:r>
          </a:p>
          <a:p>
            <a:pPr marL="624078" indent="-514350">
              <a:buAutoNum type="alphaLcParenR"/>
            </a:pPr>
            <a:r>
              <a:rPr lang="de-DE" sz="2800" dirty="0" smtClean="0">
                <a:latin typeface="Arial" pitchFamily="34" charset="0"/>
                <a:cs typeface="Arial" pitchFamily="34" charset="0"/>
              </a:rPr>
              <a:t>V, Strafstoß (vom Torwart gehalten)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6.</a:t>
            </a:r>
          </a:p>
        </p:txBody>
      </p:sp>
    </p:spTree>
    <p:extLst>
      <p:ext uri="{BB962C8B-B14F-4D97-AF65-F5344CB8AC3E}">
        <p14:creationId xmlns:p14="http://schemas.microsoft.com/office/powerpoint/2010/main" xmlns="" val="187290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Fritze unterbricht das Spiel, da sich ein Spieler offensichtlich etwas schwerer verletzt hat und eine Behandlung benötigt. Der anschließende SR-Ball wird vom Angreifer Roberto </a:t>
            </a:r>
            <a:r>
              <a:rPr lang="de-DE" sz="2800" dirty="0" err="1" smtClean="0">
                <a:latin typeface="Arial" pitchFamily="34" charset="0"/>
                <a:cs typeface="Arial" pitchFamily="34" charset="0"/>
              </a:rPr>
              <a:t>Laberdowski</a:t>
            </a:r>
            <a:r>
              <a:rPr lang="de-DE" sz="2800" dirty="0" smtClean="0">
                <a:latin typeface="Arial" pitchFamily="34" charset="0"/>
                <a:cs typeface="Arial" pitchFamily="34" charset="0"/>
              </a:rPr>
              <a:t> ohne Bodenberührung direkt aus der Luft volley in das Tor vom FC Messestadt geschossen:</a:t>
            </a:r>
          </a:p>
          <a:p>
            <a:pPr marL="624078" indent="-514350">
              <a:buAutoNum type="alphaLcParenR"/>
            </a:pP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Tor, Anstoß</a:t>
            </a:r>
          </a:p>
          <a:p>
            <a:pPr marL="624078" indent="-514350">
              <a:buAutoNum type="alphaLcParenR"/>
            </a:pPr>
            <a:r>
              <a:rPr lang="de-DE" sz="2800" dirty="0" smtClean="0">
                <a:latin typeface="Arial" pitchFamily="34" charset="0"/>
                <a:cs typeface="Arial" pitchFamily="34" charset="0"/>
              </a:rPr>
              <a:t>Wiederholung des SR-Ball</a:t>
            </a:r>
          </a:p>
          <a:p>
            <a:pPr marL="624078" indent="-514350">
              <a:buAutoNum type="alphaLcParenR"/>
            </a:pPr>
            <a:r>
              <a:rPr lang="de-DE" sz="2800" dirty="0" smtClean="0">
                <a:latin typeface="Arial" pitchFamily="34" charset="0"/>
                <a:cs typeface="Arial" pitchFamily="34" charset="0"/>
              </a:rPr>
              <a:t>Abstoß</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7.</a:t>
            </a:r>
          </a:p>
        </p:txBody>
      </p:sp>
    </p:spTree>
    <p:extLst>
      <p:ext uri="{BB962C8B-B14F-4D97-AF65-F5344CB8AC3E}">
        <p14:creationId xmlns:p14="http://schemas.microsoft.com/office/powerpoint/2010/main" xmlns="" val="407970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10000"/>
          </a:bodyPr>
          <a:lstStyle/>
          <a:p>
            <a:pPr marL="109728" indent="0">
              <a:buNone/>
            </a:pPr>
            <a:r>
              <a:rPr lang="de-DE" sz="2800" dirty="0" smtClean="0">
                <a:latin typeface="Arial" pitchFamily="34" charset="0"/>
                <a:cs typeface="Arial" pitchFamily="34" charset="0"/>
              </a:rPr>
              <a:t>Nun ist der FC Messestadt am Zug!</a:t>
            </a:r>
          </a:p>
          <a:p>
            <a:pPr marL="109728" indent="0">
              <a:buNone/>
            </a:pPr>
            <a:r>
              <a:rPr lang="de-DE" sz="2800" dirty="0" smtClean="0">
                <a:latin typeface="Arial" pitchFamily="34" charset="0"/>
                <a:cs typeface="Arial" pitchFamily="34" charset="0"/>
              </a:rPr>
              <a:t>Sebastian Nas stoppt seinen Gegner Thomas Mühle etwa 27m vor dem Tor durch ein unsportliches Halten und sieht gelb!</a:t>
            </a:r>
          </a:p>
          <a:p>
            <a:pPr marL="109728" indent="0">
              <a:buNone/>
            </a:pPr>
            <a:r>
              <a:rPr lang="de-DE" sz="2800" dirty="0" smtClean="0">
                <a:latin typeface="Arial" pitchFamily="34" charset="0"/>
                <a:cs typeface="Arial" pitchFamily="34" charset="0"/>
              </a:rPr>
              <a:t>Den folgenden Freistoß verwandelt Arne Seehund trotz des zu frühen Verlassens der „Mauer“ durch Sebastian Nas sicher zum Tor:</a:t>
            </a:r>
          </a:p>
          <a:p>
            <a:pPr marL="624078" indent="-514350">
              <a:buAutoNum type="alphaLcParenR"/>
            </a:pP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Tor, G/R, Anstoß</a:t>
            </a:r>
          </a:p>
          <a:p>
            <a:pPr marL="624078" indent="-514350">
              <a:buAutoNum type="alphaLcParenR"/>
            </a:pPr>
            <a:r>
              <a:rPr lang="de-DE" sz="2800" dirty="0" smtClean="0">
                <a:latin typeface="Arial" pitchFamily="34" charset="0"/>
                <a:cs typeface="Arial" pitchFamily="34" charset="0"/>
              </a:rPr>
              <a:t>Tor, Anstoß</a:t>
            </a:r>
          </a:p>
          <a:p>
            <a:pPr marL="624078" indent="-514350">
              <a:buAutoNum type="alphaLcParenR"/>
            </a:pPr>
            <a:r>
              <a:rPr lang="de-DE" sz="2800" dirty="0">
                <a:latin typeface="Arial" pitchFamily="34" charset="0"/>
                <a:cs typeface="Arial" pitchFamily="34" charset="0"/>
              </a:rPr>
              <a:t>d</a:t>
            </a:r>
            <a:r>
              <a:rPr lang="de-DE" sz="2800" dirty="0" smtClean="0">
                <a:latin typeface="Arial" pitchFamily="34" charset="0"/>
                <a:cs typeface="Arial" pitchFamily="34" charset="0"/>
              </a:rPr>
              <a:t>irekter Freistoß, G/R</a:t>
            </a:r>
          </a:p>
        </p:txBody>
      </p:sp>
      <p:sp>
        <p:nvSpPr>
          <p:cNvPr id="3074" name="Titel 1"/>
          <p:cNvSpPr>
            <a:spLocks noGrp="1"/>
          </p:cNvSpPr>
          <p:nvPr>
            <p:ph type="title"/>
          </p:nvPr>
        </p:nvSpPr>
        <p:spPr/>
        <p:txBody>
          <a:bodyPr>
            <a:normAutofit/>
          </a:bodyPr>
          <a:lstStyle/>
          <a:p>
            <a:r>
              <a:rPr lang="de-DE" sz="3600" dirty="0">
                <a:latin typeface="Arial" pitchFamily="34" charset="0"/>
                <a:cs typeface="Arial" pitchFamily="34" charset="0"/>
              </a:rPr>
              <a:t>8</a:t>
            </a:r>
            <a:r>
              <a:rPr lang="de-DE" sz="3600" dirty="0" smtClean="0">
                <a:latin typeface="Arial" pitchFamily="34" charset="0"/>
                <a:cs typeface="Arial" pitchFamily="34" charset="0"/>
              </a:rPr>
              <a:t>.</a:t>
            </a:r>
          </a:p>
        </p:txBody>
      </p:sp>
    </p:spTree>
    <p:extLst>
      <p:ext uri="{BB962C8B-B14F-4D97-AF65-F5344CB8AC3E}">
        <p14:creationId xmlns:p14="http://schemas.microsoft.com/office/powerpoint/2010/main" xmlns="" val="347796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a:bodyPr>
          <a:lstStyle/>
          <a:p>
            <a:pPr marL="109728" indent="0">
              <a:buNone/>
            </a:pPr>
            <a:r>
              <a:rPr lang="de-DE" sz="2800" dirty="0" smtClean="0">
                <a:latin typeface="Arial" pitchFamily="34" charset="0"/>
                <a:cs typeface="Arial" pitchFamily="34" charset="0"/>
              </a:rPr>
              <a:t>Willi nimmt auf dem Weg zur Mittellinie wahr, dass der Spieler Toni Klein – auf der Laufbahn stehend – einen Auswechselspieler der gegnerischen Mannschaft auf deren Auswechselbank anspuckt. Wie und wann dieser Spieler das Spielfeld verlassen hat, lässt sich nicht aufklären. Wie verhält sich der Jung-SR?</a:t>
            </a:r>
          </a:p>
          <a:p>
            <a:pPr marL="109728" indent="0">
              <a:buNone/>
            </a:pP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Fahnenzeichen, </a:t>
            </a: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SR-Ball</a:t>
            </a:r>
          </a:p>
          <a:p>
            <a:pPr marL="624078" indent="-514350">
              <a:buAutoNum type="alphaLcParenR"/>
            </a:pPr>
            <a:r>
              <a:rPr lang="de-DE" sz="2800" dirty="0" smtClean="0">
                <a:latin typeface="Arial" pitchFamily="34" charset="0"/>
                <a:cs typeface="Arial" pitchFamily="34" charset="0"/>
              </a:rPr>
              <a:t>Fahnenzeichen, </a:t>
            </a: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FS wo Ball bei Pfiff</a:t>
            </a:r>
          </a:p>
          <a:p>
            <a:pPr marL="624078" indent="-514350">
              <a:buAutoNum type="alphaLcParenR"/>
            </a:pPr>
            <a:r>
              <a:rPr lang="de-DE" sz="2800" dirty="0" smtClean="0">
                <a:latin typeface="Arial" pitchFamily="34" charset="0"/>
                <a:cs typeface="Arial" pitchFamily="34" charset="0"/>
              </a:rPr>
              <a:t>Fahnenzeichen, </a:t>
            </a: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dir. FS wo Ball bei Spucken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9.</a:t>
            </a:r>
          </a:p>
        </p:txBody>
      </p:sp>
    </p:spTree>
    <p:extLst>
      <p:ext uri="{BB962C8B-B14F-4D97-AF65-F5344CB8AC3E}">
        <p14:creationId xmlns:p14="http://schemas.microsoft.com/office/powerpoint/2010/main" xmlns="" val="237956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Einwurf für Langenhagen-Nord! Der Spieler Hilger Küchenzimmer wird von Fritze vor der Ausführung ermahnt</a:t>
            </a:r>
            <a:r>
              <a:rPr lang="de-DE" sz="2800" dirty="0">
                <a:latin typeface="Arial" pitchFamily="34" charset="0"/>
                <a:cs typeface="Arial" pitchFamily="34" charset="0"/>
              </a:rPr>
              <a:t> </a:t>
            </a:r>
            <a:r>
              <a:rPr lang="de-DE" sz="2800" dirty="0" smtClean="0">
                <a:latin typeface="Arial" pitchFamily="34" charset="0"/>
                <a:cs typeface="Arial" pitchFamily="34" charset="0"/>
              </a:rPr>
              <a:t>und zurückbeordert. Bevor der Gegner den Einwurf ausführt, verkürzt Küchenzimmer den vorgeschriebenen Abstand erneut.</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V,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endParaRPr lang="de-DE" sz="2800" dirty="0" smtClean="0">
              <a:latin typeface="Arial" pitchFamily="34" charset="0"/>
              <a:cs typeface="Arial" pitchFamily="34" charset="0"/>
            </a:endParaRPr>
          </a:p>
          <a:p>
            <a:pPr marL="624078" indent="-514350">
              <a:buFont typeface="Wingdings 3"/>
              <a:buAutoNum type="alphaLcParenR"/>
            </a:pPr>
            <a:r>
              <a:rPr lang="de-DE" sz="2800" dirty="0">
                <a:latin typeface="Arial" pitchFamily="34" charset="0"/>
                <a:cs typeface="Arial" pitchFamily="34" charset="0"/>
              </a:rPr>
              <a:t>erneute Ermahnung</a:t>
            </a:r>
          </a:p>
          <a:p>
            <a:pPr marL="624078" indent="-514350">
              <a:buAutoNum type="alphaLcParenR"/>
            </a:pPr>
            <a:r>
              <a:rPr lang="de-DE" sz="2800" dirty="0" smtClean="0">
                <a:latin typeface="Arial" pitchFamily="34" charset="0"/>
                <a:cs typeface="Arial" pitchFamily="34" charset="0"/>
              </a:rPr>
              <a:t>V, Einwurf</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10.</a:t>
            </a:r>
          </a:p>
        </p:txBody>
      </p:sp>
    </p:spTree>
    <p:extLst>
      <p:ext uri="{BB962C8B-B14F-4D97-AF65-F5344CB8AC3E}">
        <p14:creationId xmlns:p14="http://schemas.microsoft.com/office/powerpoint/2010/main" xmlns="" val="215895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Heute ist es endlich soweit!</a:t>
            </a:r>
          </a:p>
          <a:p>
            <a:pPr marL="109728" indent="0">
              <a:buNone/>
            </a:pPr>
            <a:r>
              <a:rPr lang="de-DE" sz="2800" dirty="0" smtClean="0">
                <a:latin typeface="Arial" pitchFamily="34" charset="0"/>
                <a:cs typeface="Arial" pitchFamily="34" charset="0"/>
              </a:rPr>
              <a:t>Das lang herbeigesehnte Spiel der Lokalrivalen FC Messestadt Hannover-Süd und </a:t>
            </a:r>
          </a:p>
          <a:p>
            <a:pPr marL="109728" indent="0">
              <a:buNone/>
            </a:pPr>
            <a:r>
              <a:rPr lang="de-DE" sz="2800" dirty="0" smtClean="0">
                <a:latin typeface="Arial" pitchFamily="34" charset="0"/>
                <a:cs typeface="Arial" pitchFamily="34" charset="0"/>
              </a:rPr>
              <a:t>SV Flughafenstadt Langenhagen-Nord geht heute in seine 83. Auflage.</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Nach dem der Torwart von Flughafenstadt den Ball gefangen hat, versucht er, ihn mit einem Abschlag schnell wieder ins Spiel zu bringen. Hierbei schießt er den armen Fritze unabsichtlich an. Den zurückprallenden Ball nimmt der Torwart erneut mit den Händen auf.</a:t>
            </a:r>
          </a:p>
          <a:p>
            <a:pPr marL="109728" indent="0">
              <a:buNone/>
            </a:pPr>
            <a:endParaRPr lang="de-DE" sz="2800" dirty="0" smtClean="0">
              <a:latin typeface="Arial" pitchFamily="34" charset="0"/>
              <a:cs typeface="Arial" pitchFamily="34" charset="0"/>
            </a:endParaRPr>
          </a:p>
          <a:p>
            <a:pPr marL="624078" indent="-514350">
              <a:buAutoNum type="alphaLcParenR"/>
            </a:pP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wo Ballaufnahme</a:t>
            </a:r>
          </a:p>
          <a:p>
            <a:pPr marL="624078" indent="-514350">
              <a:buAutoNum type="alphaLcParenR"/>
            </a:pPr>
            <a:r>
              <a:rPr lang="de-DE" sz="2800" dirty="0">
                <a:latin typeface="Arial" pitchFamily="34" charset="0"/>
                <a:cs typeface="Arial" pitchFamily="34" charset="0"/>
              </a:rPr>
              <a:t>e</a:t>
            </a:r>
            <a:r>
              <a:rPr lang="de-DE" sz="2800" dirty="0" smtClean="0">
                <a:latin typeface="Arial" pitchFamily="34" charset="0"/>
                <a:cs typeface="Arial" pitchFamily="34" charset="0"/>
              </a:rPr>
              <a:t>rlaubte Spielweise, weiterspielen</a:t>
            </a:r>
          </a:p>
          <a:p>
            <a:pPr marL="624078" indent="-514350">
              <a:buAutoNum type="alphaLcParenR"/>
            </a:pPr>
            <a:r>
              <a:rPr lang="de-DE" sz="2800" dirty="0" smtClean="0">
                <a:latin typeface="Arial" pitchFamily="34" charset="0"/>
                <a:cs typeface="Arial" pitchFamily="34" charset="0"/>
              </a:rPr>
              <a:t>V in der nächsten Unterbrechung</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11.</a:t>
            </a:r>
          </a:p>
        </p:txBody>
      </p:sp>
    </p:spTree>
    <p:extLst>
      <p:ext uri="{BB962C8B-B14F-4D97-AF65-F5344CB8AC3E}">
        <p14:creationId xmlns:p14="http://schemas.microsoft.com/office/powerpoint/2010/main" xmlns="" val="287547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Die Stimmung unter den Zuschauern ist weiterhin blendend.</a:t>
            </a:r>
          </a:p>
          <a:p>
            <a:pPr marL="109728" indent="0">
              <a:buNone/>
            </a:pPr>
            <a:r>
              <a:rPr lang="de-DE" sz="2800" dirty="0" smtClean="0">
                <a:latin typeface="Arial" pitchFamily="34" charset="0"/>
                <a:cs typeface="Arial" pitchFamily="34" charset="0"/>
              </a:rPr>
              <a:t>Fritze wirkt gewohnt souverän, du hast alles im Griff und Willi hinterlässt einen sicheren Eindruck.</a:t>
            </a:r>
          </a:p>
          <a:p>
            <a:pPr marL="109728" indent="0">
              <a:buNone/>
            </a:pPr>
            <a:endParaRPr lang="de-DE" sz="2800" dirty="0">
              <a:latin typeface="Arial" pitchFamily="34" charset="0"/>
              <a:cs typeface="Arial" pitchFamily="34" charset="0"/>
            </a:endParaRPr>
          </a:p>
          <a:p>
            <a:pPr marL="109728" indent="0">
              <a:buNone/>
            </a:pPr>
            <a:r>
              <a:rPr lang="de-DE" sz="2800" dirty="0" smtClean="0">
                <a:latin typeface="Arial" pitchFamily="34" charset="0"/>
                <a:cs typeface="Arial" pitchFamily="34" charset="0"/>
              </a:rPr>
              <a:t>Kurz vor der Halbzeit überschlagen sich die Ereignisse jedoch erneut!</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105135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Nach Foul an </a:t>
            </a:r>
            <a:r>
              <a:rPr lang="de-DE" sz="2800" dirty="0" err="1" smtClean="0">
                <a:latin typeface="Arial" pitchFamily="34" charset="0"/>
                <a:cs typeface="Arial" pitchFamily="34" charset="0"/>
              </a:rPr>
              <a:t>Laberdowski</a:t>
            </a:r>
            <a:r>
              <a:rPr lang="de-DE" sz="2800" dirty="0" smtClean="0">
                <a:latin typeface="Arial" pitchFamily="34" charset="0"/>
                <a:cs typeface="Arial" pitchFamily="34" charset="0"/>
              </a:rPr>
              <a:t> entscheidet Fritze auf den fälligen Strafstoß. Der Gefoulte tritt selbst an und schießt.</a:t>
            </a:r>
          </a:p>
          <a:p>
            <a:pPr marL="109728" indent="0">
              <a:buNone/>
            </a:pPr>
            <a:r>
              <a:rPr lang="de-DE" sz="2800" dirty="0" smtClean="0">
                <a:latin typeface="Arial" pitchFamily="34" charset="0"/>
                <a:cs typeface="Arial" pitchFamily="34" charset="0"/>
              </a:rPr>
              <a:t>Auf dem Weg zum Tor platzt der Ball im Torraum und kullert mit 3km/h über die Linie.</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Tor, Anstoß</a:t>
            </a:r>
          </a:p>
          <a:p>
            <a:pPr marL="624078" indent="-514350">
              <a:buAutoNum type="alphaLcParenR"/>
            </a:pPr>
            <a:r>
              <a:rPr lang="de-DE" sz="2800" dirty="0" smtClean="0">
                <a:latin typeface="Arial" pitchFamily="34" charset="0"/>
                <a:cs typeface="Arial" pitchFamily="34" charset="0"/>
              </a:rPr>
              <a:t>SR-Ball auf Torraumlinie</a:t>
            </a:r>
          </a:p>
          <a:p>
            <a:pPr marL="624078" indent="-514350">
              <a:buAutoNum type="alphaLcParenR"/>
            </a:pPr>
            <a:r>
              <a:rPr lang="de-DE" sz="2800" dirty="0" smtClean="0">
                <a:latin typeface="Arial" pitchFamily="34" charset="0"/>
                <a:cs typeface="Arial" pitchFamily="34" charset="0"/>
              </a:rPr>
              <a:t>Wiederholung (gehalten)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12.</a:t>
            </a:r>
          </a:p>
        </p:txBody>
      </p:sp>
    </p:spTree>
    <p:extLst>
      <p:ext uri="{BB962C8B-B14F-4D97-AF65-F5344CB8AC3E}">
        <p14:creationId xmlns:p14="http://schemas.microsoft.com/office/powerpoint/2010/main" xmlns="" val="79990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pPr marL="109728" indent="0">
              <a:buNone/>
            </a:pPr>
            <a:r>
              <a:rPr lang="de-DE" sz="2800" dirty="0" smtClean="0">
                <a:latin typeface="Arial" pitchFamily="34" charset="0"/>
                <a:cs typeface="Arial" pitchFamily="34" charset="0"/>
              </a:rPr>
              <a:t>Durch eine große Dummheit folgt ein weiterer Strafstoß für Langenhagen!</a:t>
            </a:r>
          </a:p>
          <a:p>
            <a:pPr marL="109728" indent="0">
              <a:buNone/>
            </a:pPr>
            <a:r>
              <a:rPr lang="de-DE" sz="2800" dirty="0" smtClean="0">
                <a:latin typeface="Arial" pitchFamily="34" charset="0"/>
                <a:cs typeface="Arial" pitchFamily="34" charset="0"/>
              </a:rPr>
              <a:t>Nach erfolgtem Pfiff führt den Strafstoß nicht der vorgesehene Schütze, sondern ein herbei geeilter Mitspieler aus.</a:t>
            </a:r>
          </a:p>
          <a:p>
            <a:pPr marL="109728" indent="0">
              <a:buNone/>
            </a:pPr>
            <a:r>
              <a:rPr lang="de-DE" sz="2800" dirty="0" smtClean="0">
                <a:latin typeface="Arial" pitchFamily="34" charset="0"/>
                <a:cs typeface="Arial" pitchFamily="34" charset="0"/>
              </a:rPr>
              <a:t>Der Ball wird vom Torwart zum Schützen hin abgewehrt, der den Ball im Nachschuss verwandeln kann.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am Strafstoßpunkt</a:t>
            </a:r>
          </a:p>
          <a:p>
            <a:pPr marL="624078" indent="-514350">
              <a:buAutoNum type="alphaLcParenR"/>
            </a:pPr>
            <a:r>
              <a:rPr lang="de-DE" sz="2800" dirty="0" smtClean="0">
                <a:latin typeface="Arial" pitchFamily="34" charset="0"/>
                <a:cs typeface="Arial" pitchFamily="34" charset="0"/>
              </a:rPr>
              <a:t>Tor, Anstoß</a:t>
            </a:r>
          </a:p>
          <a:p>
            <a:pPr marL="624078" indent="-514350">
              <a:buAutoNum type="alphaLcParenR"/>
            </a:pPr>
            <a:r>
              <a:rPr lang="de-DE" sz="2800" dirty="0" err="1">
                <a:latin typeface="Arial" pitchFamily="34" charset="0"/>
                <a:cs typeface="Arial" pitchFamily="34" charset="0"/>
              </a:rPr>
              <a:t>i</a:t>
            </a:r>
            <a:r>
              <a:rPr lang="de-DE" sz="2800" dirty="0" err="1" smtClean="0">
                <a:latin typeface="Arial" pitchFamily="34" charset="0"/>
                <a:cs typeface="Arial" pitchFamily="34" charset="0"/>
              </a:rPr>
              <a:t>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a:latin typeface="Arial" pitchFamily="34" charset="0"/>
                <a:cs typeface="Arial" pitchFamily="34" charset="0"/>
              </a:rPr>
              <a:t> </a:t>
            </a:r>
            <a:r>
              <a:rPr lang="de-DE" sz="2800" dirty="0" smtClean="0">
                <a:latin typeface="Arial" pitchFamily="34" charset="0"/>
                <a:cs typeface="Arial" pitchFamily="34" charset="0"/>
              </a:rPr>
              <a:t>auf Strafraumlinie</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13.</a:t>
            </a:r>
          </a:p>
        </p:txBody>
      </p:sp>
    </p:spTree>
    <p:extLst>
      <p:ext uri="{BB962C8B-B14F-4D97-AF65-F5344CB8AC3E}">
        <p14:creationId xmlns:p14="http://schemas.microsoft.com/office/powerpoint/2010/main" xmlns="" val="131014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Eigentlich will Fritze zur Halbzeit pfeifen. Durch Zurufe wird er aufmerksam, dass sich 2 Spieler beider Teams schlagen. Zu erst nimmt Fritze einen Schlag des Spielers </a:t>
            </a:r>
            <a:r>
              <a:rPr lang="de-DE" sz="2800" dirty="0" err="1" smtClean="0">
                <a:latin typeface="Arial" pitchFamily="34" charset="0"/>
                <a:cs typeface="Arial" pitchFamily="34" charset="0"/>
              </a:rPr>
              <a:t>Kuhbar</a:t>
            </a:r>
            <a:r>
              <a:rPr lang="de-DE" sz="2800" dirty="0" smtClean="0">
                <a:latin typeface="Arial" pitchFamily="34" charset="0"/>
                <a:cs typeface="Arial" pitchFamily="34" charset="0"/>
              </a:rPr>
              <a:t> (Langenhagen) am Spieler </a:t>
            </a:r>
            <a:r>
              <a:rPr lang="de-DE" sz="2800" dirty="0" err="1" smtClean="0">
                <a:latin typeface="Arial" pitchFamily="34" charset="0"/>
                <a:cs typeface="Arial" pitchFamily="34" charset="0"/>
              </a:rPr>
              <a:t>Ballaba</a:t>
            </a:r>
            <a:r>
              <a:rPr lang="de-DE" sz="2800" dirty="0" smtClean="0">
                <a:latin typeface="Arial" pitchFamily="34" charset="0"/>
                <a:cs typeface="Arial" pitchFamily="34" charset="0"/>
              </a:rPr>
              <a:t> (Hannover) wahr. Willi und du haben die Situation nicht wahrgenommen.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für beide Spieler, SR-Ball</a:t>
            </a:r>
          </a:p>
          <a:p>
            <a:pPr marL="624078" indent="-514350">
              <a:buFont typeface="Wingdings 3"/>
              <a:buAutoNum type="alphaLcParenR"/>
            </a:pPr>
            <a:r>
              <a:rPr lang="de-DE" sz="2800" dirty="0" err="1">
                <a:latin typeface="Arial" pitchFamily="34" charset="0"/>
                <a:cs typeface="Arial" pitchFamily="34" charset="0"/>
              </a:rPr>
              <a:t>FaD</a:t>
            </a:r>
            <a:r>
              <a:rPr lang="de-DE" sz="2800" dirty="0">
                <a:latin typeface="Arial" pitchFamily="34" charset="0"/>
                <a:cs typeface="Arial" pitchFamily="34" charset="0"/>
              </a:rPr>
              <a:t> für beide Spieler, dir. </a:t>
            </a:r>
            <a:r>
              <a:rPr lang="de-DE" sz="2800" dirty="0" err="1">
                <a:latin typeface="Arial" pitchFamily="34" charset="0"/>
                <a:cs typeface="Arial" pitchFamily="34" charset="0"/>
              </a:rPr>
              <a:t>Fs</a:t>
            </a:r>
            <a:r>
              <a:rPr lang="de-DE" sz="2800" dirty="0">
                <a:latin typeface="Arial" pitchFamily="34" charset="0"/>
                <a:cs typeface="Arial" pitchFamily="34" charset="0"/>
              </a:rPr>
              <a:t> Hannover</a:t>
            </a:r>
          </a:p>
          <a:p>
            <a:pPr marL="624078" indent="-514350">
              <a:buAutoNum type="alphaLcParenR"/>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für beide Spieler,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Hannover</a:t>
            </a:r>
          </a:p>
          <a:p>
            <a:pPr marL="624078" indent="-514350">
              <a:buAutoNum type="alphaLcParenR"/>
            </a:pPr>
            <a:endParaRPr lang="de-DE" sz="2800" dirty="0" smtClean="0">
              <a:latin typeface="Arial" pitchFamily="34" charset="0"/>
              <a:cs typeface="Arial" pitchFamily="34" charset="0"/>
            </a:endParaRPr>
          </a:p>
          <a:p>
            <a:pPr marL="624078" indent="-514350">
              <a:buAutoNum type="alphaLcParenR"/>
            </a:pPr>
            <a:endParaRPr lang="de-DE" sz="2800" dirty="0" smtClean="0">
              <a:latin typeface="Arial" pitchFamily="34" charset="0"/>
              <a:cs typeface="Arial" pitchFamily="34" charset="0"/>
            </a:endParaRP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14.</a:t>
            </a:r>
          </a:p>
        </p:txBody>
      </p:sp>
    </p:spTree>
    <p:extLst>
      <p:ext uri="{BB962C8B-B14F-4D97-AF65-F5344CB8AC3E}">
        <p14:creationId xmlns:p14="http://schemas.microsoft.com/office/powerpoint/2010/main" xmlns="" val="203663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Endlich haben sich die Gemüter beruhigt und der Schiedsrichter pfeift zur Halbzeitpause.</a:t>
            </a:r>
          </a:p>
          <a:p>
            <a:pPr marL="109728" indent="0">
              <a:buNone/>
            </a:pPr>
            <a:r>
              <a:rPr lang="de-DE" sz="2800" dirty="0" smtClean="0">
                <a:latin typeface="Arial" pitchFamily="34" charset="0"/>
                <a:cs typeface="Arial" pitchFamily="34" charset="0"/>
              </a:rPr>
              <a:t>Das Gespann verlässt das Spielfeld gemeinsam mit beiden Mannschaften, um sich etwas auszuruhen und das Erlebte zu verarbeiten.</a:t>
            </a:r>
          </a:p>
          <a:p>
            <a:pPr marL="624078" indent="-514350">
              <a:buAutoNum type="alphaLcParenR"/>
            </a:pPr>
            <a:endParaRPr lang="de-DE" sz="2800" dirty="0" smtClean="0">
              <a:latin typeface="Arial" pitchFamily="34" charset="0"/>
              <a:cs typeface="Arial" pitchFamily="34" charset="0"/>
            </a:endParaRP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350249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Nach exakt 14 Minuten und 30 Sekunden rollt der Ball nach intensivem Pfiff wieder!</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3671117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Nach wenigen Spielzügen wird ein langer Ball geschlagen und Klaus Pizzamann (Messestadt) schiebt den Ball ohne Probleme am Keeper vom SV Flughafenstadt vorbei ins Tor. Nun bemerkt Fritze, dass Pizzamann zu den Auswechselspielern gehört und dir zur Halbzeit keine Wechsel genannt wurden: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V,  Anmeldung,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aus Torraum</a:t>
            </a:r>
          </a:p>
          <a:p>
            <a:pPr marL="624078" indent="-514350">
              <a:buAutoNum type="alphaLcParenR"/>
            </a:pPr>
            <a:r>
              <a:rPr lang="de-DE" sz="2800" dirty="0" smtClean="0">
                <a:latin typeface="Arial" pitchFamily="34" charset="0"/>
                <a:cs typeface="Arial" pitchFamily="34" charset="0"/>
              </a:rPr>
              <a:t>Tor, V, Anmeldung, Anstoß</a:t>
            </a:r>
          </a:p>
          <a:p>
            <a:pPr marL="624078" indent="-514350">
              <a:buAutoNum type="alphaLcParenR"/>
            </a:pPr>
            <a:r>
              <a:rPr lang="de-DE" sz="2800" dirty="0" smtClean="0">
                <a:latin typeface="Arial" pitchFamily="34" charset="0"/>
                <a:cs typeface="Arial" pitchFamily="34" charset="0"/>
              </a:rPr>
              <a:t>Tor, Anmeldung, Anstoß</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15.</a:t>
            </a:r>
          </a:p>
        </p:txBody>
      </p:sp>
    </p:spTree>
    <p:extLst>
      <p:ext uri="{BB962C8B-B14F-4D97-AF65-F5344CB8AC3E}">
        <p14:creationId xmlns:p14="http://schemas.microsoft.com/office/powerpoint/2010/main" xmlns="" val="356410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Eckstoß für Langenhagen-Nord. Willi weist den Verteidiger vor Ausführung mit der freien Hand auf eine Distanz von 9,15m zurück. Der Abstand gilt</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von der Eckfahne </a:t>
            </a:r>
          </a:p>
          <a:p>
            <a:pPr marL="624078" indent="-514350">
              <a:buAutoNum type="alphaLcParenR"/>
            </a:pPr>
            <a:r>
              <a:rPr lang="de-DE" sz="2800" dirty="0">
                <a:latin typeface="Arial" pitchFamily="34" charset="0"/>
                <a:cs typeface="Arial" pitchFamily="34" charset="0"/>
              </a:rPr>
              <a:t>v</a:t>
            </a:r>
            <a:r>
              <a:rPr lang="de-DE" sz="2800" dirty="0" smtClean="0">
                <a:latin typeface="Arial" pitchFamily="34" charset="0"/>
                <a:cs typeface="Arial" pitchFamily="34" charset="0"/>
              </a:rPr>
              <a:t>om Ball</a:t>
            </a:r>
          </a:p>
          <a:p>
            <a:pPr marL="624078" indent="-514350">
              <a:buAutoNum type="alphaLcParenR"/>
            </a:pPr>
            <a:r>
              <a:rPr lang="de-DE" sz="2800" dirty="0">
                <a:latin typeface="Arial" pitchFamily="34" charset="0"/>
                <a:cs typeface="Arial" pitchFamily="34" charset="0"/>
              </a:rPr>
              <a:t>v</a:t>
            </a:r>
            <a:r>
              <a:rPr lang="de-DE" sz="2800" dirty="0" smtClean="0">
                <a:latin typeface="Arial" pitchFamily="34" charset="0"/>
                <a:cs typeface="Arial" pitchFamily="34" charset="0"/>
              </a:rPr>
              <a:t>om Eck-Viertelkreis</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16.</a:t>
            </a:r>
          </a:p>
        </p:txBody>
      </p:sp>
    </p:spTree>
    <p:extLst>
      <p:ext uri="{BB962C8B-B14F-4D97-AF65-F5344CB8AC3E}">
        <p14:creationId xmlns:p14="http://schemas.microsoft.com/office/powerpoint/2010/main" xmlns="" val="398537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Bei der Eckstoßausführung rutscht dem ausführenden Spieler das Standbein weg. Deshalb trifft er mit dem zweiten Fuß den Ball so unglücklich, dass dieser noch innerhalb des Viertelkreises über die Torlinie ins Aus rollt.</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Abstoß</a:t>
            </a:r>
          </a:p>
          <a:p>
            <a:pPr marL="624078" indent="-514350">
              <a:buAutoNum type="alphaLcParenR"/>
            </a:pPr>
            <a:r>
              <a:rPr lang="de-DE" sz="2800" dirty="0" smtClean="0">
                <a:latin typeface="Arial" pitchFamily="34" charset="0"/>
                <a:cs typeface="Arial" pitchFamily="34" charset="0"/>
              </a:rPr>
              <a:t>Wiederholung</a:t>
            </a:r>
          </a:p>
          <a:p>
            <a:pPr marL="624078" indent="-514350">
              <a:buAutoNum type="alphaLcParenR"/>
            </a:pPr>
            <a:r>
              <a:rPr lang="de-DE" sz="2800" dirty="0" err="1">
                <a:latin typeface="Arial" pitchFamily="34" charset="0"/>
                <a:cs typeface="Arial" pitchFamily="34" charset="0"/>
              </a:rPr>
              <a:t>i</a:t>
            </a:r>
            <a:r>
              <a:rPr lang="de-DE" sz="2800" dirty="0" err="1" smtClean="0">
                <a:latin typeface="Arial" pitchFamily="34" charset="0"/>
                <a:cs typeface="Arial" pitchFamily="34" charset="0"/>
              </a:rPr>
              <a:t>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für Hannover-Süd</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17.</a:t>
            </a:r>
          </a:p>
        </p:txBody>
      </p:sp>
    </p:spTree>
    <p:extLst>
      <p:ext uri="{BB962C8B-B14F-4D97-AF65-F5344CB8AC3E}">
        <p14:creationId xmlns:p14="http://schemas.microsoft.com/office/powerpoint/2010/main" xmlns="" val="107493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Bei herrlichem Fußballwetter und perfektem Geläuf hat sich der Gastgeber bestens für das Fußballfest der beiden Dauerrivalen gerüstet.</a:t>
            </a:r>
          </a:p>
          <a:p>
            <a:pPr marL="109728" indent="0">
              <a:buNone/>
            </a:pPr>
            <a:r>
              <a:rPr lang="de-DE" sz="2800" dirty="0" smtClean="0">
                <a:latin typeface="Arial" pitchFamily="34" charset="0"/>
                <a:cs typeface="Arial" pitchFamily="34" charset="0"/>
              </a:rPr>
              <a:t>Neben kühlen Getränken und leckerem Grillgut bietet der FC Messestadt ein buntes Rahmenprogramm mit Verlosung, Torwandschießen, Hüpfburg und Glücksrad.</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105171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Der Ball rollt im Mittelfeld sicher in den Reihen vom SV Flughafenstadt Langenhagen-Nord bis ein herrenloser Schäferhund dem Treiben ein Ende bereitet und den Ball mit der Schnauze Slalom um die verängstigten Spieler führt.</a:t>
            </a:r>
          </a:p>
          <a:p>
            <a:pPr marL="109728" indent="0">
              <a:buNone/>
            </a:pPr>
            <a:endParaRPr lang="de-DE" sz="2800" dirty="0" smtClean="0">
              <a:latin typeface="Arial" pitchFamily="34" charset="0"/>
              <a:cs typeface="Arial" pitchFamily="34" charset="0"/>
            </a:endParaRPr>
          </a:p>
          <a:p>
            <a:pPr marL="624078" indent="-514350">
              <a:buFont typeface="+mj-lt"/>
              <a:buAutoNum type="alphaLcParenR"/>
            </a:pPr>
            <a:r>
              <a:rPr lang="de-DE" sz="2800" dirty="0" smtClean="0">
                <a:latin typeface="Arial" pitchFamily="34" charset="0"/>
                <a:cs typeface="Arial" pitchFamily="34" charset="0"/>
              </a:rPr>
              <a:t>SR-Ball mit einem Spieler jeder Mannschaft</a:t>
            </a:r>
          </a:p>
          <a:p>
            <a:pPr marL="624078" indent="-514350">
              <a:buFont typeface="+mj-lt"/>
              <a:buAutoNum type="alphaLcParenR"/>
            </a:pPr>
            <a:r>
              <a:rPr lang="de-DE" sz="2800" dirty="0" smtClean="0">
                <a:latin typeface="Arial" pitchFamily="34" charset="0"/>
                <a:cs typeface="Arial" pitchFamily="34" charset="0"/>
              </a:rPr>
              <a:t>SR-Ball mit beliebiger Anzahl an Spielern</a:t>
            </a:r>
          </a:p>
          <a:p>
            <a:pPr marL="624078" indent="-514350">
              <a:buFont typeface="+mj-lt"/>
              <a:buAutoNum type="alphaLcParenR"/>
            </a:pP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gegen die Heimmannschaft</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18.</a:t>
            </a:r>
          </a:p>
        </p:txBody>
      </p:sp>
    </p:spTree>
    <p:extLst>
      <p:ext uri="{BB962C8B-B14F-4D97-AF65-F5344CB8AC3E}">
        <p14:creationId xmlns:p14="http://schemas.microsoft.com/office/powerpoint/2010/main" xmlns="" val="399339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Manuel Alter (Hannover-Süd) ist dafür bekannt, sehr weite Abstöße auszuführen. Langenhagen-Nord weiß dies und stellt beim Abstoß zwei gegnerische Angreifer in eine Abseitsposition.</a:t>
            </a:r>
          </a:p>
          <a:p>
            <a:pPr marL="109728" indent="0">
              <a:buNone/>
            </a:pPr>
            <a:r>
              <a:rPr lang="de-DE" sz="2800" dirty="0" smtClean="0">
                <a:latin typeface="Arial" pitchFamily="34" charset="0"/>
                <a:cs typeface="Arial" pitchFamily="34" charset="0"/>
              </a:rPr>
              <a:t>Die beiden lassen sich bei so viel Freiraum nicht lange bitten, spielen den Torwart aus und erzielen ein Tor.</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Tor, Anstoß</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19.</a:t>
            </a:r>
          </a:p>
        </p:txBody>
      </p:sp>
    </p:spTree>
    <p:extLst>
      <p:ext uri="{BB962C8B-B14F-4D97-AF65-F5344CB8AC3E}">
        <p14:creationId xmlns:p14="http://schemas.microsoft.com/office/powerpoint/2010/main" xmlns="" val="264367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pPr marL="109728" indent="0">
              <a:buNone/>
            </a:pPr>
            <a:r>
              <a:rPr lang="de-DE" sz="2800" dirty="0" smtClean="0">
                <a:latin typeface="Arial" pitchFamily="34" charset="0"/>
                <a:cs typeface="Arial" pitchFamily="34" charset="0"/>
              </a:rPr>
              <a:t>Keine ruhige Minute – denn schon wieder ist die Aufmerksamkeit gefragt. Der Ball rollt alleine auf das Tor von Langenhagen-Nord zu. Der Auswechselspieler </a:t>
            </a:r>
            <a:r>
              <a:rPr lang="de-DE" sz="2800" dirty="0" err="1" smtClean="0">
                <a:latin typeface="Arial" pitchFamily="34" charset="0"/>
                <a:cs typeface="Arial" pitchFamily="34" charset="0"/>
              </a:rPr>
              <a:t>Manni</a:t>
            </a:r>
            <a:r>
              <a:rPr lang="de-DE" sz="2800" dirty="0" smtClean="0">
                <a:latin typeface="Arial" pitchFamily="34" charset="0"/>
                <a:cs typeface="Arial" pitchFamily="34" charset="0"/>
              </a:rPr>
              <a:t> Bänder, der sich hinter dem Tor warm macht, erkennt die Not, läuft auf das Spielfeld und versucht, den Ball wegzuschlagen. Dabei berührt er den Ball kurz vor der Torlinie, kann aber nicht verhindern, dass dieser ins Tor geht.</a:t>
            </a:r>
          </a:p>
          <a:p>
            <a:pPr marL="109728" indent="0">
              <a:buNone/>
            </a:pPr>
            <a:endParaRPr lang="de-DE" sz="2800" dirty="0" smtClean="0">
              <a:latin typeface="Arial" pitchFamily="34" charset="0"/>
              <a:cs typeface="Arial" pitchFamily="34" charset="0"/>
            </a:endParaRPr>
          </a:p>
          <a:p>
            <a:pPr marL="624078" indent="-514350">
              <a:buFont typeface="+mj-lt"/>
              <a:buAutoNum type="alphaLcParenR"/>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endParaRPr lang="de-DE" sz="2800" dirty="0" smtClean="0">
              <a:latin typeface="Arial" pitchFamily="34" charset="0"/>
              <a:cs typeface="Arial" pitchFamily="34" charset="0"/>
            </a:endParaRPr>
          </a:p>
          <a:p>
            <a:pPr marL="624078" indent="-514350">
              <a:buFont typeface="+mj-lt"/>
              <a:buAutoNum type="alphaLcParenR"/>
            </a:pPr>
            <a:r>
              <a:rPr lang="de-DE" sz="2800" dirty="0" smtClean="0">
                <a:latin typeface="Arial" pitchFamily="34" charset="0"/>
                <a:cs typeface="Arial" pitchFamily="34" charset="0"/>
              </a:rPr>
              <a:t>Tor, V, Anstoß</a:t>
            </a:r>
          </a:p>
          <a:p>
            <a:pPr marL="624078" indent="-514350">
              <a:buFont typeface="+mj-lt"/>
              <a:buAutoNum type="alphaLcParenR"/>
            </a:pPr>
            <a:r>
              <a:rPr lang="de-DE" sz="2800" dirty="0" smtClean="0">
                <a:latin typeface="Arial" pitchFamily="34" charset="0"/>
                <a:cs typeface="Arial" pitchFamily="34" charset="0"/>
              </a:rPr>
              <a:t>V,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r>
              <a:rPr lang="de-DE" sz="2800" dirty="0" smtClean="0">
                <a:latin typeface="Arial" pitchFamily="34" charset="0"/>
                <a:cs typeface="Arial" pitchFamily="34" charset="0"/>
              </a:rPr>
              <a:t> auf Torraumlinie</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20.</a:t>
            </a:r>
          </a:p>
        </p:txBody>
      </p:sp>
    </p:spTree>
    <p:extLst>
      <p:ext uri="{BB962C8B-B14F-4D97-AF65-F5344CB8AC3E}">
        <p14:creationId xmlns:p14="http://schemas.microsoft.com/office/powerpoint/2010/main" xmlns="" val="234116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Erstaunlicherweise bemerkt Fritze in der 60. Minute einen Spieler mit einem Ohrring .</a:t>
            </a:r>
          </a:p>
          <a:p>
            <a:pPr marL="109728" indent="0">
              <a:buNone/>
            </a:pPr>
            <a:r>
              <a:rPr lang="de-DE" sz="2800" dirty="0" smtClean="0">
                <a:latin typeface="Arial" pitchFamily="34" charset="0"/>
                <a:cs typeface="Arial" pitchFamily="34" charset="0"/>
              </a:rPr>
              <a:t>Was hat er nun zu tun?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V und abkleben in nächster Unterbrechung</a:t>
            </a:r>
          </a:p>
          <a:p>
            <a:pPr marL="624078" indent="-514350">
              <a:buAutoNum type="alphaLcParenR"/>
            </a:pPr>
            <a:r>
              <a:rPr lang="de-DE" sz="2800" dirty="0" smtClean="0">
                <a:latin typeface="Arial" pitchFamily="34" charset="0"/>
                <a:cs typeface="Arial" pitchFamily="34" charset="0"/>
              </a:rPr>
              <a:t>V, entfernen, </a:t>
            </a:r>
            <a:r>
              <a:rPr lang="de-DE" sz="2800" dirty="0" err="1" smtClean="0">
                <a:latin typeface="Arial" pitchFamily="34" charset="0"/>
                <a:cs typeface="Arial" pitchFamily="34" charset="0"/>
              </a:rPr>
              <a:t>ind</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Fs</a:t>
            </a: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in nächster Unterbrechung entfernen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21.</a:t>
            </a:r>
          </a:p>
        </p:txBody>
      </p:sp>
    </p:spTree>
    <p:extLst>
      <p:ext uri="{BB962C8B-B14F-4D97-AF65-F5344CB8AC3E}">
        <p14:creationId xmlns:p14="http://schemas.microsoft.com/office/powerpoint/2010/main" xmlns="" val="36282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a:bodyPr>
          <a:lstStyle/>
          <a:p>
            <a:pPr marL="109728" indent="0">
              <a:buNone/>
            </a:pPr>
            <a:r>
              <a:rPr lang="de-DE" sz="2800" dirty="0" smtClean="0">
                <a:latin typeface="Arial" pitchFamily="34" charset="0"/>
                <a:cs typeface="Arial" pitchFamily="34" charset="0"/>
              </a:rPr>
              <a:t>Der Gästetrainer will neue Impulse setzen und veranlasst einen Spielerwechsel. Auf Höhe der Mittellinie führst du den Auswechselvorgang durch. Dabei bemerkst du die schwarzen </a:t>
            </a:r>
            <a:r>
              <a:rPr lang="de-DE" sz="2800" dirty="0" err="1" smtClean="0">
                <a:latin typeface="Arial" pitchFamily="34" charset="0"/>
                <a:cs typeface="Arial" pitchFamily="34" charset="0"/>
              </a:rPr>
              <a:t>Stutzenbänder</a:t>
            </a:r>
            <a:r>
              <a:rPr lang="de-DE" sz="2800" dirty="0" smtClean="0">
                <a:latin typeface="Arial" pitchFamily="34" charset="0"/>
                <a:cs typeface="Arial" pitchFamily="34" charset="0"/>
              </a:rPr>
              <a:t>.</a:t>
            </a:r>
          </a:p>
          <a:p>
            <a:pPr marL="109728" indent="0">
              <a:buNone/>
            </a:pPr>
            <a:r>
              <a:rPr lang="de-DE" sz="2800" dirty="0" smtClean="0">
                <a:latin typeface="Arial" pitchFamily="34" charset="0"/>
                <a:cs typeface="Arial" pitchFamily="34" charset="0"/>
              </a:rPr>
              <a:t>Was ist nun zu tun?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regelkonform bei einer Breite von maximal 2cm</a:t>
            </a:r>
          </a:p>
          <a:p>
            <a:pPr marL="624078" indent="-514350">
              <a:buAutoNum type="alphaLcParenR"/>
            </a:pPr>
            <a:r>
              <a:rPr lang="de-DE" sz="2800" dirty="0">
                <a:latin typeface="Arial" pitchFamily="34" charset="0"/>
                <a:cs typeface="Arial" pitchFamily="34" charset="0"/>
              </a:rPr>
              <a:t>e</a:t>
            </a:r>
            <a:r>
              <a:rPr lang="de-DE" sz="2800" dirty="0" smtClean="0">
                <a:latin typeface="Arial" pitchFamily="34" charset="0"/>
                <a:cs typeface="Arial" pitchFamily="34" charset="0"/>
              </a:rPr>
              <a:t>ntfernen lassen</a:t>
            </a:r>
          </a:p>
          <a:p>
            <a:pPr marL="624078" indent="-514350">
              <a:buAutoNum type="alphaLcParenR"/>
            </a:pPr>
            <a:r>
              <a:rPr lang="de-DE" sz="2800" dirty="0">
                <a:latin typeface="Arial" pitchFamily="34" charset="0"/>
                <a:cs typeface="Arial" pitchFamily="34" charset="0"/>
              </a:rPr>
              <a:t>g</a:t>
            </a:r>
            <a:r>
              <a:rPr lang="de-DE" sz="2800" dirty="0" smtClean="0">
                <a:latin typeface="Arial" pitchFamily="34" charset="0"/>
                <a:cs typeface="Arial" pitchFamily="34" charset="0"/>
              </a:rPr>
              <a:t>roßzügig ignorieren, da kein Beobachter da ist</a:t>
            </a:r>
          </a:p>
          <a:p>
            <a:pPr marL="624078" indent="-514350">
              <a:buAutoNum type="alphaLcParenR"/>
            </a:pPr>
            <a:endParaRPr lang="de-DE" sz="2800" dirty="0" smtClean="0">
              <a:latin typeface="Arial" pitchFamily="34" charset="0"/>
              <a:cs typeface="Arial" pitchFamily="34" charset="0"/>
            </a:endParaRP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22.</a:t>
            </a:r>
          </a:p>
        </p:txBody>
      </p:sp>
    </p:spTree>
    <p:extLst>
      <p:ext uri="{BB962C8B-B14F-4D97-AF65-F5344CB8AC3E}">
        <p14:creationId xmlns:p14="http://schemas.microsoft.com/office/powerpoint/2010/main" xmlns="" val="101976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Ein indirekter Freistoß wird blockiert, da die „Mauer“ gestellt werden soll. Fritze deutet dies mit seiner Pfeife außenwirksam an. Nach dem Stellen der „Mauer“ gibt er den Ball zwar mit Pfiff frei, vergisst aber, den Arm zu heben. Der Schütze von Langenhagen verwandelt den Ball direkt ins Tor von Manuel Alter.</a:t>
            </a:r>
          </a:p>
          <a:p>
            <a:pPr marL="109728" indent="0">
              <a:buNone/>
            </a:pPr>
            <a:endParaRPr lang="de-DE" sz="2800" dirty="0" smtClean="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Wiederholung</a:t>
            </a:r>
          </a:p>
          <a:p>
            <a:pPr marL="624078" indent="-514350">
              <a:buAutoNum type="alphaLcParenR"/>
            </a:pPr>
            <a:r>
              <a:rPr lang="de-DE" sz="2800" dirty="0" smtClean="0">
                <a:latin typeface="Arial" pitchFamily="34" charset="0"/>
                <a:cs typeface="Arial" pitchFamily="34" charset="0"/>
              </a:rPr>
              <a:t>Tor, Anstoß</a:t>
            </a:r>
          </a:p>
          <a:p>
            <a:pPr marL="624078" indent="-514350">
              <a:buAutoNum type="alphaLcParenR"/>
            </a:pPr>
            <a:r>
              <a:rPr lang="de-DE" sz="2800" dirty="0" smtClean="0">
                <a:latin typeface="Arial" pitchFamily="34" charset="0"/>
                <a:cs typeface="Arial" pitchFamily="34" charset="0"/>
              </a:rPr>
              <a:t>Abstoß</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23.</a:t>
            </a:r>
          </a:p>
        </p:txBody>
      </p:sp>
    </p:spTree>
    <p:extLst>
      <p:ext uri="{BB962C8B-B14F-4D97-AF65-F5344CB8AC3E}">
        <p14:creationId xmlns:p14="http://schemas.microsoft.com/office/powerpoint/2010/main" xmlns="" val="158559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Ein weiterer Wechsel beim Sportverein aus Langenhagen: Der auszuwechselnde Spieler Ibrahim </a:t>
            </a:r>
            <a:r>
              <a:rPr lang="de-DE" sz="2800" dirty="0" err="1" smtClean="0">
                <a:latin typeface="Arial" pitchFamily="34" charset="0"/>
                <a:cs typeface="Arial" pitchFamily="34" charset="0"/>
              </a:rPr>
              <a:t>Güntergan</a:t>
            </a:r>
            <a:r>
              <a:rPr lang="de-DE" sz="2800" dirty="0" smtClean="0">
                <a:latin typeface="Arial" pitchFamily="34" charset="0"/>
                <a:cs typeface="Arial" pitchFamily="34" charset="0"/>
              </a:rPr>
              <a:t> verlässt das Spielfeld. Du kontrollierst die Schuhe des neuen Spielers Niki Satin. Nun beleidigt der ausgewechselte Spieler deinen Kumpel Fritze auf das Übelste.</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Wechsel nicht vollzogen, reduzieren</a:t>
            </a:r>
          </a:p>
          <a:p>
            <a:pPr marL="624078" indent="-514350">
              <a:buAutoNum type="alphaLcParenR"/>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Wechsel ist durchgeführt</a:t>
            </a:r>
          </a:p>
          <a:p>
            <a:pPr marL="624078" indent="-514350">
              <a:buAutoNum type="alphaLcParenR"/>
            </a:pPr>
            <a:r>
              <a:rPr lang="de-DE" sz="2800" dirty="0">
                <a:latin typeface="Arial" pitchFamily="34" charset="0"/>
                <a:cs typeface="Arial" pitchFamily="34" charset="0"/>
              </a:rPr>
              <a:t>k</a:t>
            </a:r>
            <a:r>
              <a:rPr lang="de-DE" sz="2800" dirty="0" smtClean="0">
                <a:latin typeface="Arial" pitchFamily="34" charset="0"/>
                <a:cs typeface="Arial" pitchFamily="34" charset="0"/>
              </a:rPr>
              <a:t>eine Strafgewalt</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24.</a:t>
            </a:r>
          </a:p>
        </p:txBody>
      </p:sp>
    </p:spTree>
    <p:extLst>
      <p:ext uri="{BB962C8B-B14F-4D97-AF65-F5344CB8AC3E}">
        <p14:creationId xmlns:p14="http://schemas.microsoft.com/office/powerpoint/2010/main" xmlns="" val="416600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Offensichtlich hält auch das Spielgerät dem Druck nicht mehr Stand und ist schlagartig platt. Der SR unterbricht das Spiel, um den Ball auszutauschen.</a:t>
            </a:r>
          </a:p>
          <a:p>
            <a:pPr marL="109728" indent="0">
              <a:buNone/>
            </a:pPr>
            <a:r>
              <a:rPr lang="de-DE" sz="2800" dirty="0" smtClean="0">
                <a:latin typeface="Arial" pitchFamily="34" charset="0"/>
                <a:cs typeface="Arial" pitchFamily="34" charset="0"/>
              </a:rPr>
              <a:t>Der neue Ball muss folgende Daten aufweisen: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210-250g Gewicht</a:t>
            </a:r>
          </a:p>
          <a:p>
            <a:pPr marL="624078" indent="-514350">
              <a:buAutoNum type="alphaLcParenR"/>
            </a:pPr>
            <a:r>
              <a:rPr lang="de-DE" sz="2800" dirty="0" smtClean="0">
                <a:latin typeface="Arial" pitchFamily="34" charset="0"/>
                <a:cs typeface="Arial" pitchFamily="34" charset="0"/>
              </a:rPr>
              <a:t>3,7-4,2 Atmosphären Druck</a:t>
            </a:r>
          </a:p>
          <a:p>
            <a:pPr marL="624078" indent="-514350">
              <a:buFont typeface="Wingdings 3"/>
              <a:buAutoNum type="alphaLcParenR"/>
            </a:pPr>
            <a:r>
              <a:rPr lang="de-DE" sz="2800" dirty="0">
                <a:latin typeface="Arial" pitchFamily="34" charset="0"/>
                <a:cs typeface="Arial" pitchFamily="34" charset="0"/>
              </a:rPr>
              <a:t>68-70cm </a:t>
            </a:r>
            <a:r>
              <a:rPr lang="de-DE" sz="2800" dirty="0" smtClean="0">
                <a:latin typeface="Arial" pitchFamily="34" charset="0"/>
                <a:cs typeface="Arial" pitchFamily="34" charset="0"/>
              </a:rPr>
              <a:t>Umfang</a:t>
            </a:r>
            <a:endParaRPr lang="de-DE" sz="2800" dirty="0">
              <a:latin typeface="Arial" pitchFamily="34" charset="0"/>
              <a:cs typeface="Arial" pitchFamily="34" charset="0"/>
            </a:endParaRP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25.</a:t>
            </a:r>
          </a:p>
        </p:txBody>
      </p:sp>
    </p:spTree>
    <p:extLst>
      <p:ext uri="{BB962C8B-B14F-4D97-AF65-F5344CB8AC3E}">
        <p14:creationId xmlns:p14="http://schemas.microsoft.com/office/powerpoint/2010/main" xmlns="" val="246870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pPr marL="109728" indent="0">
              <a:buNone/>
            </a:pPr>
            <a:r>
              <a:rPr lang="de-DE" sz="2800" dirty="0" smtClean="0">
                <a:latin typeface="Arial" pitchFamily="34" charset="0"/>
                <a:cs typeface="Arial" pitchFamily="34" charset="0"/>
              </a:rPr>
              <a:t>Der ein oder andere Spieler pfeift aus dem letzten Loch. Ein Spieler liegt in einer Spielunterbrechung auf dem Boden und scheint verletzt. Auf Nachfragen von Fritze wünscht dieser keine Behandlung. Trotzdem läuft der Betreuer ohne zustimmendes Zeichen auf das Spielfeld.</a:t>
            </a:r>
          </a:p>
          <a:p>
            <a:pPr marL="109728" indent="0">
              <a:buNone/>
            </a:pPr>
            <a:endParaRPr lang="de-DE" sz="2800" dirty="0">
              <a:latin typeface="Arial" pitchFamily="34" charset="0"/>
              <a:cs typeface="Arial" pitchFamily="34" charset="0"/>
            </a:endParaRPr>
          </a:p>
          <a:p>
            <a:pPr marL="624078" indent="-514350">
              <a:buFont typeface="Wingdings 3"/>
              <a:buAutoNum type="alphaLcParenR"/>
            </a:pPr>
            <a:r>
              <a:rPr lang="de-DE" sz="2800" dirty="0">
                <a:latin typeface="Arial" pitchFamily="34" charset="0"/>
                <a:cs typeface="Arial" pitchFamily="34" charset="0"/>
              </a:rPr>
              <a:t>Spieler muss behandelt werden und das Spielfeld </a:t>
            </a:r>
            <a:r>
              <a:rPr lang="de-DE" sz="2800" dirty="0" smtClean="0">
                <a:latin typeface="Arial" pitchFamily="34" charset="0"/>
                <a:cs typeface="Arial" pitchFamily="34" charset="0"/>
              </a:rPr>
              <a:t>verlassen</a:t>
            </a:r>
          </a:p>
          <a:p>
            <a:pPr marL="624078" indent="-514350">
              <a:buFont typeface="Wingdings 3"/>
              <a:buAutoNum type="alphaLcParenR"/>
            </a:pPr>
            <a:r>
              <a:rPr lang="de-DE" sz="2800" dirty="0" smtClean="0">
                <a:latin typeface="Arial" pitchFamily="34" charset="0"/>
                <a:cs typeface="Arial" pitchFamily="34" charset="0"/>
              </a:rPr>
              <a:t>Spieler darf behandelt werden und muss das Spielfeld nicht verlassen</a:t>
            </a: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Spieler darf auf dem Spielfeld bleiben, keine Behandlung, Ermahnung des Betreuers</a:t>
            </a:r>
          </a:p>
          <a:p>
            <a:pPr marL="624078" indent="-514350">
              <a:buAutoNum type="alphaLcParenR"/>
            </a:pPr>
            <a:endParaRPr lang="de-DE" sz="2800" dirty="0" smtClean="0">
              <a:latin typeface="Arial" pitchFamily="34" charset="0"/>
              <a:cs typeface="Arial" pitchFamily="34" charset="0"/>
            </a:endParaRP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26.</a:t>
            </a:r>
          </a:p>
        </p:txBody>
      </p:sp>
    </p:spTree>
    <p:extLst>
      <p:ext uri="{BB962C8B-B14F-4D97-AF65-F5344CB8AC3E}">
        <p14:creationId xmlns:p14="http://schemas.microsoft.com/office/powerpoint/2010/main" xmlns="" val="233436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pPr marL="109728" indent="0">
              <a:buNone/>
            </a:pPr>
            <a:r>
              <a:rPr lang="de-DE" sz="2800" dirty="0" smtClean="0">
                <a:latin typeface="Arial" pitchFamily="34" charset="0"/>
                <a:cs typeface="Arial" pitchFamily="34" charset="0"/>
              </a:rPr>
              <a:t>Das Spiel neigt sich dem Ende. Vor einer Freistoßausführung von Langenhagen postiert sich ein Angreifer seitlich hinter der „Mauer“. Dadurch steht er näher zur Torlinie als der vorletzte Abwehrspieler von Hannover. Nach der Freistoß-Ausführung wird der Ball von einem Verteidiger abgefälscht und prallt nun zum Angreifer, der daraufhin das Tor erzielt. Was entscheidet Willi?</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Tor, Anstoß</a:t>
            </a:r>
          </a:p>
          <a:p>
            <a:pPr marL="624078" indent="-514350">
              <a:buAutoNum type="alphaLcParenR"/>
            </a:pPr>
            <a:r>
              <a:rPr lang="de-DE" sz="2800" dirty="0" smtClean="0">
                <a:latin typeface="Arial" pitchFamily="34" charset="0"/>
                <a:cs typeface="Arial" pitchFamily="34" charset="0"/>
              </a:rPr>
              <a:t>Rücksprache mit Fritze, ob der Torwart beeinflusst wurde</a:t>
            </a:r>
          </a:p>
          <a:p>
            <a:pPr marL="624078" indent="-514350">
              <a:buAutoNum type="alphaLcParenR"/>
            </a:pPr>
            <a:r>
              <a:rPr lang="de-DE" sz="2800" dirty="0" smtClean="0">
                <a:latin typeface="Arial" pitchFamily="34" charset="0"/>
                <a:cs typeface="Arial" pitchFamily="34" charset="0"/>
              </a:rPr>
              <a:t>Abseits</a:t>
            </a:r>
          </a:p>
          <a:p>
            <a:pPr marL="109728" indent="0">
              <a:buNone/>
            </a:pPr>
            <a:endParaRPr lang="de-DE" sz="2800" dirty="0" smtClean="0">
              <a:latin typeface="Arial" pitchFamily="34" charset="0"/>
              <a:cs typeface="Arial" pitchFamily="34" charset="0"/>
            </a:endParaRPr>
          </a:p>
          <a:p>
            <a:pPr marL="624078" indent="-514350">
              <a:buAutoNum type="alphaLcParenR"/>
            </a:pPr>
            <a:endParaRPr lang="de-DE" sz="2800" dirty="0" smtClean="0">
              <a:latin typeface="Arial" pitchFamily="34" charset="0"/>
              <a:cs typeface="Arial" pitchFamily="34" charset="0"/>
            </a:endParaRP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27.</a:t>
            </a:r>
          </a:p>
        </p:txBody>
      </p:sp>
    </p:spTree>
    <p:extLst>
      <p:ext uri="{BB962C8B-B14F-4D97-AF65-F5344CB8AC3E}">
        <p14:creationId xmlns:p14="http://schemas.microsoft.com/office/powerpoint/2010/main" xmlns="" val="10307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Nach unproblematischer Anreise triffst du mit dem erfahrenen Weggefährten Fritze Pfiffig sowie dem Jung-Schiedsrichter Willi Wills-Wissen etwa 60 Minuten vor dem erwarteten Anpfiff am Ort des Geschehens ein.</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6088780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Unter welcher Voraussetzung kann Fritze das Spiel auch vor den angezeigten 3 Minuten Nachspielzeit beenden?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bei plötzlichem starken Regen</a:t>
            </a:r>
          </a:p>
          <a:p>
            <a:pPr marL="624078" indent="-514350">
              <a:buFont typeface="Wingdings 3"/>
              <a:buAutoNum type="alphaLcParenR"/>
            </a:pPr>
            <a:r>
              <a:rPr lang="de-DE" sz="2800" dirty="0" smtClean="0">
                <a:latin typeface="Arial" pitchFamily="34" charset="0"/>
                <a:cs typeface="Arial" pitchFamily="34" charset="0"/>
              </a:rPr>
              <a:t>nie</a:t>
            </a:r>
          </a:p>
          <a:p>
            <a:pPr marL="624078" indent="-514350">
              <a:buAutoNum type="alphaLcParenR"/>
            </a:pPr>
            <a:r>
              <a:rPr lang="de-DE" sz="2800" dirty="0">
                <a:latin typeface="Arial" pitchFamily="34" charset="0"/>
                <a:cs typeface="Arial" pitchFamily="34" charset="0"/>
              </a:rPr>
              <a:t>s</a:t>
            </a:r>
            <a:r>
              <a:rPr lang="de-DE" sz="2800" dirty="0" smtClean="0">
                <a:latin typeface="Arial" pitchFamily="34" charset="0"/>
                <a:cs typeface="Arial" pitchFamily="34" charset="0"/>
              </a:rPr>
              <a:t>ofern der „auf Zeit spielende“ Gegner ein Gegentor erhält</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28.</a:t>
            </a:r>
          </a:p>
        </p:txBody>
      </p:sp>
    </p:spTree>
    <p:extLst>
      <p:ext uri="{BB962C8B-B14F-4D97-AF65-F5344CB8AC3E}">
        <p14:creationId xmlns:p14="http://schemas.microsoft.com/office/powerpoint/2010/main" xmlns="" val="315131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Abpfiff! Fritze, Willi und du – ihr habt es geschafft.</a:t>
            </a:r>
          </a:p>
          <a:p>
            <a:pPr marL="109728" indent="0">
              <a:buNone/>
            </a:pPr>
            <a:r>
              <a:rPr lang="de-DE" sz="2800" dirty="0" smtClean="0">
                <a:latin typeface="Arial" pitchFamily="34" charset="0"/>
                <a:cs typeface="Arial" pitchFamily="34" charset="0"/>
              </a:rPr>
              <a:t>Die Mannschaften treffen sich in der Spielfeldmitte und verabschieden sich trotz aller Rivalität sportlich fair.</a:t>
            </a:r>
          </a:p>
          <a:p>
            <a:pPr marL="109728" indent="0">
              <a:buNone/>
            </a:pPr>
            <a:r>
              <a:rPr lang="de-DE" sz="2800" dirty="0" smtClean="0">
                <a:latin typeface="Arial" pitchFamily="34" charset="0"/>
                <a:cs typeface="Arial" pitchFamily="34" charset="0"/>
              </a:rPr>
              <a:t>Auch mit der Leistung der Unparteiischen scheint man zufrieden zu sein.</a:t>
            </a:r>
          </a:p>
          <a:p>
            <a:pPr marL="624078" indent="-514350">
              <a:buAutoNum type="alphaLcParenR"/>
            </a:pPr>
            <a:endParaRPr lang="de-DE" sz="2800" dirty="0" smtClean="0">
              <a:latin typeface="Arial" pitchFamily="34" charset="0"/>
              <a:cs typeface="Arial" pitchFamily="34" charset="0"/>
            </a:endParaRP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287636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Die Zuschauer feiern ihre Teams, rollen ihre Banner zusammen und freuen sich schon auf das Rückspiel in der Flughafenstadt.</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219946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Bei 2 kühlen Alster für die Herren und einer Apfelschorle für Willi ist nun nur noch der Spielbericht auszufüllen, bevor es frisch geduscht auf die Heimreise gehen kann!</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4427550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lgn="ctr">
              <a:buNone/>
            </a:pPr>
            <a:r>
              <a:rPr lang="de-DE" sz="4000" dirty="0" smtClean="0">
                <a:latin typeface="Arial" pitchFamily="34" charset="0"/>
                <a:cs typeface="Arial" pitchFamily="34" charset="0"/>
              </a:rPr>
              <a:t>Ach ja, …</a:t>
            </a:r>
          </a:p>
          <a:p>
            <a:pPr marL="109728" indent="0" algn="ctr">
              <a:buNone/>
            </a:pPr>
            <a:endParaRPr lang="de-DE" sz="4000" dirty="0">
              <a:latin typeface="Arial" pitchFamily="34" charset="0"/>
              <a:cs typeface="Arial" pitchFamily="34" charset="0"/>
            </a:endParaRPr>
          </a:p>
          <a:p>
            <a:pPr marL="109728" indent="0" algn="ctr">
              <a:buNone/>
            </a:pPr>
            <a:r>
              <a:rPr lang="de-DE" sz="4000" dirty="0" smtClean="0">
                <a:latin typeface="Arial" pitchFamily="34" charset="0"/>
                <a:cs typeface="Arial" pitchFamily="34" charset="0"/>
              </a:rPr>
              <a:t>… wie ist das Spiel eigentlich ausgegangen?</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17584106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109728" indent="0">
              <a:buNone/>
            </a:pPr>
            <a:r>
              <a:rPr lang="de-DE" sz="2800" dirty="0" smtClean="0">
                <a:latin typeface="Arial" pitchFamily="34" charset="0"/>
                <a:cs typeface="Arial" pitchFamily="34" charset="0"/>
              </a:rPr>
              <a:t>Endstand: 2:0 für FC Messestadt Hannover-Süd</a:t>
            </a:r>
          </a:p>
          <a:p>
            <a:pPr marL="109728" indent="0">
              <a:buNone/>
            </a:pPr>
            <a:endParaRPr lang="de-DE" sz="2800" dirty="0">
              <a:latin typeface="Arial" pitchFamily="34" charset="0"/>
              <a:cs typeface="Arial" pitchFamily="34" charset="0"/>
            </a:endParaRPr>
          </a:p>
          <a:p>
            <a:pPr marL="109728" indent="0">
              <a:buNone/>
            </a:pPr>
            <a:r>
              <a:rPr lang="de-DE" sz="2800" dirty="0" smtClean="0">
                <a:latin typeface="Arial" pitchFamily="34" charset="0"/>
                <a:cs typeface="Arial" pitchFamily="34" charset="0"/>
              </a:rPr>
              <a:t>Verwarnungen:</a:t>
            </a:r>
          </a:p>
          <a:p>
            <a:pPr marL="109728" indent="0">
              <a:buNone/>
            </a:pPr>
            <a:r>
              <a:rPr lang="de-DE" sz="2800" dirty="0" smtClean="0">
                <a:latin typeface="Arial" pitchFamily="34" charset="0"/>
                <a:cs typeface="Arial" pitchFamily="34" charset="0"/>
              </a:rPr>
              <a:t>Flott, Küchenzimmer, Pizzamann –</a:t>
            </a:r>
          </a:p>
          <a:p>
            <a:pPr marL="109728" indent="0">
              <a:buNone/>
            </a:pPr>
            <a:r>
              <a:rPr lang="de-DE" sz="2800" dirty="0" smtClean="0">
                <a:latin typeface="Arial" pitchFamily="34" charset="0"/>
                <a:cs typeface="Arial" pitchFamily="34" charset="0"/>
              </a:rPr>
              <a:t>Nas, Bänder</a:t>
            </a:r>
          </a:p>
          <a:p>
            <a:pPr marL="109728" indent="0">
              <a:buNone/>
            </a:pPr>
            <a:endParaRPr lang="de-DE" sz="2800" dirty="0">
              <a:latin typeface="Arial" pitchFamily="34" charset="0"/>
              <a:cs typeface="Arial" pitchFamily="34" charset="0"/>
            </a:endParaRPr>
          </a:p>
          <a:p>
            <a:pPr marL="109728" indent="0">
              <a:buNone/>
            </a:pPr>
            <a:r>
              <a:rPr lang="de-DE" sz="2800" dirty="0" err="1" smtClean="0">
                <a:latin typeface="Arial" pitchFamily="34" charset="0"/>
                <a:cs typeface="Arial" pitchFamily="34" charset="0"/>
              </a:rPr>
              <a:t>FaD</a:t>
            </a:r>
            <a:r>
              <a:rPr lang="de-DE" sz="2800" dirty="0" smtClean="0">
                <a:latin typeface="Arial" pitchFamily="34" charset="0"/>
                <a:cs typeface="Arial" pitchFamily="34" charset="0"/>
              </a:rPr>
              <a:t>: Klein, </a:t>
            </a:r>
            <a:r>
              <a:rPr lang="de-DE" sz="2800" dirty="0" err="1" smtClean="0">
                <a:latin typeface="Arial" pitchFamily="34" charset="0"/>
                <a:cs typeface="Arial" pitchFamily="34" charset="0"/>
              </a:rPr>
              <a:t>Ballaba</a:t>
            </a:r>
            <a:r>
              <a:rPr lang="de-DE" sz="2800" dirty="0" smtClean="0">
                <a:latin typeface="Arial" pitchFamily="34" charset="0"/>
                <a:cs typeface="Arial" pitchFamily="34" charset="0"/>
              </a:rPr>
              <a:t> – </a:t>
            </a:r>
            <a:r>
              <a:rPr lang="de-DE" sz="2800" dirty="0" err="1" smtClean="0">
                <a:latin typeface="Arial" pitchFamily="34" charset="0"/>
                <a:cs typeface="Arial" pitchFamily="34" charset="0"/>
              </a:rPr>
              <a:t>Kuhbar</a:t>
            </a:r>
            <a:r>
              <a:rPr lang="de-DE" sz="2800" dirty="0" smtClean="0">
                <a:latin typeface="Arial" pitchFamily="34" charset="0"/>
                <a:cs typeface="Arial" pitchFamily="34" charset="0"/>
              </a:rPr>
              <a:t>, </a:t>
            </a:r>
            <a:r>
              <a:rPr lang="de-DE" sz="2800" dirty="0" err="1" smtClean="0">
                <a:latin typeface="Arial" pitchFamily="34" charset="0"/>
                <a:cs typeface="Arial" pitchFamily="34" charset="0"/>
              </a:rPr>
              <a:t>Güntergan</a:t>
            </a:r>
            <a:endParaRPr lang="de-DE" sz="2800" dirty="0" smtClean="0">
              <a:latin typeface="Arial" pitchFamily="34" charset="0"/>
              <a:cs typeface="Arial" pitchFamily="34" charset="0"/>
            </a:endParaRPr>
          </a:p>
          <a:p>
            <a:pPr marL="109728" indent="0">
              <a:buNone/>
            </a:pPr>
            <a:endParaRPr lang="de-DE" sz="2800" dirty="0">
              <a:latin typeface="Arial" pitchFamily="34" charset="0"/>
              <a:cs typeface="Arial" pitchFamily="34" charset="0"/>
            </a:endParaRPr>
          </a:p>
          <a:p>
            <a:pPr marL="109728" indent="0">
              <a:buNone/>
            </a:pPr>
            <a:r>
              <a:rPr lang="de-DE" sz="2800" dirty="0" smtClean="0">
                <a:latin typeface="Arial" pitchFamily="34" charset="0"/>
                <a:cs typeface="Arial" pitchFamily="34" charset="0"/>
              </a:rPr>
              <a:t>Meldung: Käfer (SR-Beleidigung), </a:t>
            </a:r>
            <a:r>
              <a:rPr lang="de-DE" sz="2800" smtClean="0">
                <a:latin typeface="Arial" pitchFamily="34" charset="0"/>
                <a:cs typeface="Arial" pitchFamily="34" charset="0"/>
              </a:rPr>
              <a:t>Hund auf Spielfeld</a:t>
            </a:r>
            <a:r>
              <a:rPr lang="de-DE" sz="2800" dirty="0" smtClean="0">
                <a:latin typeface="Arial" pitchFamily="34" charset="0"/>
                <a:cs typeface="Arial" pitchFamily="34" charset="0"/>
              </a:rPr>
              <a:t>, Bänder (</a:t>
            </a:r>
            <a:r>
              <a:rPr lang="de-DE" sz="2800" dirty="0" err="1" smtClean="0">
                <a:latin typeface="Arial" pitchFamily="34" charset="0"/>
                <a:cs typeface="Arial" pitchFamily="34" charset="0"/>
              </a:rPr>
              <a:t>Torraub</a:t>
            </a:r>
            <a:r>
              <a:rPr lang="de-DE" sz="2800" dirty="0" smtClean="0">
                <a:latin typeface="Arial" pitchFamily="34" charset="0"/>
                <a:cs typeface="Arial" pitchFamily="34" charset="0"/>
              </a:rPr>
              <a:t>)</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1943151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subTitle" idx="1"/>
          </p:nvPr>
        </p:nvSpPr>
        <p:spPr>
          <a:xfrm>
            <a:off x="539552" y="476672"/>
            <a:ext cx="8064896" cy="4176464"/>
          </a:xfrm>
        </p:spPr>
        <p:txBody>
          <a:bodyPr>
            <a:normAutofit fontScale="92500"/>
          </a:bodyPr>
          <a:lstStyle/>
          <a:p>
            <a:pPr algn="ctr"/>
            <a:r>
              <a:rPr lang="de-DE" sz="6600" i="1" dirty="0" smtClean="0">
                <a:solidFill>
                  <a:schemeClr val="tx1"/>
                </a:solidFill>
              </a:rPr>
              <a:t>Vielen Dank</a:t>
            </a:r>
          </a:p>
          <a:p>
            <a:pPr algn="ctr"/>
            <a:r>
              <a:rPr lang="de-DE" sz="6600" i="1" dirty="0" smtClean="0">
                <a:solidFill>
                  <a:schemeClr val="tx1"/>
                </a:solidFill>
              </a:rPr>
              <a:t>für eure Mitarbeit </a:t>
            </a:r>
          </a:p>
          <a:p>
            <a:pPr algn="ctr"/>
            <a:r>
              <a:rPr lang="de-DE" sz="6600" i="1" dirty="0" smtClean="0">
                <a:solidFill>
                  <a:schemeClr val="tx1"/>
                </a:solidFill>
              </a:rPr>
              <a:t>und</a:t>
            </a:r>
          </a:p>
          <a:p>
            <a:pPr algn="ctr"/>
            <a:r>
              <a:rPr lang="de-DE" sz="6600" i="1" dirty="0" smtClean="0">
                <a:solidFill>
                  <a:schemeClr val="tx1"/>
                </a:solidFill>
              </a:rPr>
              <a:t>eine gute Heimreise!</a:t>
            </a:r>
          </a:p>
          <a:p>
            <a:pPr algn="ctr"/>
            <a:endParaRPr lang="de-DE" sz="6600" dirty="0" smtClean="0">
              <a:solidFill>
                <a:schemeClr val="tx1"/>
              </a:solidFill>
            </a:endParaRPr>
          </a:p>
          <a:p>
            <a:pPr algn="ctr"/>
            <a:endParaRPr lang="de-DE" sz="6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Der Betreuer des FC Messestadt empfängt euch herzlich, zeigt euch die Umkleidekabine und steht euch jederzeit für etwaige Hilfestellungen zur Verfügung.</a:t>
            </a:r>
          </a:p>
          <a:p>
            <a:pPr marL="109728" indent="0">
              <a:buNone/>
            </a:pPr>
            <a:endParaRPr lang="de-DE" sz="2800" dirty="0">
              <a:latin typeface="Arial" pitchFamily="34" charset="0"/>
              <a:cs typeface="Arial" pitchFamily="34" charset="0"/>
            </a:endParaRPr>
          </a:p>
          <a:p>
            <a:pPr marL="109728" indent="0">
              <a:buNone/>
            </a:pPr>
            <a:r>
              <a:rPr lang="de-DE" sz="2800" dirty="0" smtClean="0">
                <a:latin typeface="Arial" pitchFamily="34" charset="0"/>
                <a:cs typeface="Arial" pitchFamily="34" charset="0"/>
              </a:rPr>
              <a:t>Im Anschluss begebt ihr euch auf den Rasen, um den </a:t>
            </a:r>
            <a:r>
              <a:rPr lang="de-DE" sz="2800" dirty="0" err="1" smtClean="0">
                <a:latin typeface="Arial" pitchFamily="34" charset="0"/>
                <a:cs typeface="Arial" pitchFamily="34" charset="0"/>
              </a:rPr>
              <a:t>Platzbau</a:t>
            </a:r>
            <a:r>
              <a:rPr lang="de-DE" sz="2800" dirty="0" smtClean="0">
                <a:latin typeface="Arial" pitchFamily="34" charset="0"/>
                <a:cs typeface="Arial" pitchFamily="34" charset="0"/>
              </a:rPr>
              <a:t> zu kontrollieren und euch mit einer Absprache auf die heutige Partie der Kreisliga einzustellen. </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31525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Du machst dir einen kleinen Spaß und testest </a:t>
            </a:r>
            <a:r>
              <a:rPr lang="de-DE" sz="2800" dirty="0" err="1" smtClean="0">
                <a:latin typeface="Arial" pitchFamily="34" charset="0"/>
                <a:cs typeface="Arial" pitchFamily="34" charset="0"/>
              </a:rPr>
              <a:t>Willi‘s</a:t>
            </a:r>
            <a:r>
              <a:rPr lang="de-DE" sz="2800" dirty="0" smtClean="0">
                <a:latin typeface="Arial" pitchFamily="34" charset="0"/>
                <a:cs typeface="Arial" pitchFamily="34" charset="0"/>
              </a:rPr>
              <a:t> Kenntnisse zur Abgrenzung des Spielfeldes:</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die Linien sollen maximal 10cm breit sein</a:t>
            </a:r>
          </a:p>
          <a:p>
            <a:pPr marL="624078" indent="-514350">
              <a:buAutoNum type="alphaLcParenR"/>
            </a:pPr>
            <a:r>
              <a:rPr lang="de-DE" sz="2800" dirty="0">
                <a:latin typeface="Arial" pitchFamily="34" charset="0"/>
                <a:cs typeface="Arial" pitchFamily="34" charset="0"/>
              </a:rPr>
              <a:t>d</a:t>
            </a:r>
            <a:r>
              <a:rPr lang="de-DE" sz="2800" dirty="0" smtClean="0">
                <a:latin typeface="Arial" pitchFamily="34" charset="0"/>
                <a:cs typeface="Arial" pitchFamily="34" charset="0"/>
              </a:rPr>
              <a:t>ie Linien des Strafraums zählen stets zum Strafraum</a:t>
            </a:r>
          </a:p>
          <a:p>
            <a:pPr marL="624078" indent="-514350">
              <a:buAutoNum type="alphaLcParenR"/>
            </a:pPr>
            <a:r>
              <a:rPr lang="de-DE" sz="2800" dirty="0" smtClean="0">
                <a:latin typeface="Arial" pitchFamily="34" charset="0"/>
                <a:cs typeface="Arial" pitchFamily="34" charset="0"/>
              </a:rPr>
              <a:t>als Farbe ist weiß fest vorgeschrieben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1.</a:t>
            </a:r>
          </a:p>
        </p:txBody>
      </p:sp>
    </p:spTree>
    <p:extLst>
      <p:ext uri="{BB962C8B-B14F-4D97-AF65-F5344CB8AC3E}">
        <p14:creationId xmlns:p14="http://schemas.microsoft.com/office/powerpoint/2010/main" xmlns="" val="380769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Aber Willi weiß noch mehr, schließlich hat er seine Prüfung erst vor Kurzem erfolgreich bestanden. Der Strafraum hat die Abmessungen von:</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16,00m x 40,32m</a:t>
            </a:r>
          </a:p>
          <a:p>
            <a:pPr marL="624078" indent="-514350">
              <a:buFont typeface="Wingdings 3"/>
              <a:buAutoNum type="alphaLcParenR"/>
            </a:pPr>
            <a:r>
              <a:rPr lang="de-DE" sz="2800" dirty="0">
                <a:latin typeface="Arial" pitchFamily="34" charset="0"/>
                <a:cs typeface="Arial" pitchFamily="34" charset="0"/>
              </a:rPr>
              <a:t>16,32m x 40,44m</a:t>
            </a:r>
          </a:p>
          <a:p>
            <a:pPr marL="624078" indent="-514350">
              <a:buAutoNum type="alphaLcParenR"/>
            </a:pPr>
            <a:r>
              <a:rPr lang="de-DE" sz="2800" dirty="0" smtClean="0">
                <a:latin typeface="Arial" pitchFamily="34" charset="0"/>
                <a:cs typeface="Arial" pitchFamily="34" charset="0"/>
              </a:rPr>
              <a:t>16,50m x 40,32m</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2.</a:t>
            </a:r>
          </a:p>
        </p:txBody>
      </p:sp>
    </p:spTree>
    <p:extLst>
      <p:ext uri="{BB962C8B-B14F-4D97-AF65-F5344CB8AC3E}">
        <p14:creationId xmlns:p14="http://schemas.microsoft.com/office/powerpoint/2010/main" xmlns="" val="8916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Bei den Toren angekommen, stellt Fritze folgenden Sachverhalt sicher:</a:t>
            </a:r>
          </a:p>
          <a:p>
            <a:pPr marL="109728" indent="0">
              <a:buNone/>
            </a:pPr>
            <a:endParaRPr lang="de-DE" sz="2800" dirty="0">
              <a:latin typeface="Arial" pitchFamily="34" charset="0"/>
              <a:cs typeface="Arial" pitchFamily="34" charset="0"/>
            </a:endParaRPr>
          </a:p>
          <a:p>
            <a:pPr marL="624078" indent="-514350">
              <a:buAutoNum type="alphaLcParenR"/>
            </a:pPr>
            <a:r>
              <a:rPr lang="de-DE" sz="2800" dirty="0" smtClean="0">
                <a:latin typeface="Arial" pitchFamily="34" charset="0"/>
                <a:cs typeface="Arial" pitchFamily="34" charset="0"/>
              </a:rPr>
              <a:t>die tragbaren Tore sind durch </a:t>
            </a:r>
            <a:r>
              <a:rPr lang="de-DE" sz="2800" dirty="0" err="1" smtClean="0">
                <a:latin typeface="Arial" pitchFamily="34" charset="0"/>
                <a:cs typeface="Arial" pitchFamily="34" charset="0"/>
              </a:rPr>
              <a:t>Erdnägel</a:t>
            </a:r>
            <a:r>
              <a:rPr lang="de-DE" sz="2800" dirty="0" smtClean="0">
                <a:latin typeface="Arial" pitchFamily="34" charset="0"/>
                <a:cs typeface="Arial" pitchFamily="34" charset="0"/>
              </a:rPr>
              <a:t> gegen Umkippen gesichert</a:t>
            </a:r>
          </a:p>
          <a:p>
            <a:pPr marL="624078" indent="-514350">
              <a:buAutoNum type="alphaLcParenR"/>
            </a:pPr>
            <a:r>
              <a:rPr lang="de-DE" sz="2800" dirty="0" smtClean="0">
                <a:latin typeface="Arial" pitchFamily="34" charset="0"/>
                <a:cs typeface="Arial" pitchFamily="34" charset="0"/>
              </a:rPr>
              <a:t>das grüne Tornetz wird gegen ein weißes getauscht</a:t>
            </a:r>
          </a:p>
          <a:p>
            <a:pPr marL="624078" indent="-514350">
              <a:buAutoNum type="alphaLcParenR"/>
            </a:pPr>
            <a:r>
              <a:rPr lang="de-DE" sz="2800" dirty="0" smtClean="0">
                <a:latin typeface="Arial" pitchFamily="34" charset="0"/>
                <a:cs typeface="Arial" pitchFamily="34" charset="0"/>
              </a:rPr>
              <a:t>die Werbebande hinter dem Tor muss einen Abstand von 1m zum Tornetz aufweisen</a:t>
            </a:r>
          </a:p>
        </p:txBody>
      </p:sp>
      <p:sp>
        <p:nvSpPr>
          <p:cNvPr id="3074" name="Titel 1"/>
          <p:cNvSpPr>
            <a:spLocks noGrp="1"/>
          </p:cNvSpPr>
          <p:nvPr>
            <p:ph type="title"/>
          </p:nvPr>
        </p:nvSpPr>
        <p:spPr/>
        <p:txBody>
          <a:bodyPr>
            <a:normAutofit/>
          </a:bodyPr>
          <a:lstStyle/>
          <a:p>
            <a:r>
              <a:rPr lang="de-DE" sz="3600" dirty="0" smtClean="0">
                <a:latin typeface="Arial" pitchFamily="34" charset="0"/>
                <a:cs typeface="Arial" pitchFamily="34" charset="0"/>
              </a:rPr>
              <a:t>3.</a:t>
            </a:r>
          </a:p>
        </p:txBody>
      </p:sp>
    </p:spTree>
    <p:extLst>
      <p:ext uri="{BB962C8B-B14F-4D97-AF65-F5344CB8AC3E}">
        <p14:creationId xmlns:p14="http://schemas.microsoft.com/office/powerpoint/2010/main" xmlns="" val="366744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109728" indent="0">
              <a:buNone/>
            </a:pPr>
            <a:r>
              <a:rPr lang="de-DE" sz="2800" dirty="0" smtClean="0">
                <a:latin typeface="Arial" pitchFamily="34" charset="0"/>
                <a:cs typeface="Arial" pitchFamily="34" charset="0"/>
              </a:rPr>
              <a:t>Der </a:t>
            </a:r>
            <a:r>
              <a:rPr lang="de-DE" sz="2800" dirty="0" err="1" smtClean="0">
                <a:latin typeface="Arial" pitchFamily="34" charset="0"/>
                <a:cs typeface="Arial" pitchFamily="34" charset="0"/>
              </a:rPr>
              <a:t>Platzbau</a:t>
            </a:r>
            <a:r>
              <a:rPr lang="de-DE" sz="2800" dirty="0" smtClean="0">
                <a:latin typeface="Arial" pitchFamily="34" charset="0"/>
                <a:cs typeface="Arial" pitchFamily="34" charset="0"/>
              </a:rPr>
              <a:t> wurde durch euch geprüft und entspricht den Anforderungen.</a:t>
            </a:r>
          </a:p>
          <a:p>
            <a:pPr marL="109728" indent="0">
              <a:buNone/>
            </a:pPr>
            <a:r>
              <a:rPr lang="de-DE" sz="2800" dirty="0" smtClean="0">
                <a:latin typeface="Arial" pitchFamily="34" charset="0"/>
                <a:cs typeface="Arial" pitchFamily="34" charset="0"/>
              </a:rPr>
              <a:t>Somit kehrt ihr in die Umkleidekabine zurück, um euch für das Warmlaufen umzuziehen.</a:t>
            </a:r>
          </a:p>
          <a:p>
            <a:pPr marL="109728" indent="0">
              <a:buNone/>
            </a:pPr>
            <a:r>
              <a:rPr lang="de-DE" sz="2800" dirty="0" smtClean="0">
                <a:latin typeface="Arial" pitchFamily="34" charset="0"/>
                <a:cs typeface="Arial" pitchFamily="34" charset="0"/>
              </a:rPr>
              <a:t>Dem jungen Willi ist die Nervosität anzumerken, aber Fritze und du versucht die Anspannung immer wieder durch ein paar flotte Sprüche zu lösen.</a:t>
            </a:r>
          </a:p>
        </p:txBody>
      </p:sp>
      <p:sp>
        <p:nvSpPr>
          <p:cNvPr id="3074" name="Titel 1"/>
          <p:cNvSpPr>
            <a:spLocks noGrp="1"/>
          </p:cNvSpPr>
          <p:nvPr>
            <p:ph type="title"/>
          </p:nvPr>
        </p:nvSpPr>
        <p:spPr/>
        <p:txBody>
          <a:bodyPr>
            <a:normAutofit/>
          </a:bodyPr>
          <a:lstStyle/>
          <a:p>
            <a:endParaRPr lang="de-DE" sz="3600" dirty="0" smtClean="0">
              <a:latin typeface="Arial" pitchFamily="34" charset="0"/>
              <a:cs typeface="Arial" pitchFamily="34" charset="0"/>
            </a:endParaRPr>
          </a:p>
        </p:txBody>
      </p:sp>
    </p:spTree>
    <p:extLst>
      <p:ext uri="{BB962C8B-B14F-4D97-AF65-F5344CB8AC3E}">
        <p14:creationId xmlns:p14="http://schemas.microsoft.com/office/powerpoint/2010/main" xmlns="" val="413727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2150</Words>
  <Application>Microsoft Office PowerPoint</Application>
  <PresentationFormat>Bildschirmpräsentation (4:3)</PresentationFormat>
  <Paragraphs>273</Paragraphs>
  <Slides>46</Slides>
  <Notes>46</Notes>
  <HiddenSlides>0</HiddenSlides>
  <MMClips>0</MMClips>
  <ScaleCrop>false</ScaleCrop>
  <HeadingPairs>
    <vt:vector size="4" baseType="variant">
      <vt:variant>
        <vt:lpstr>Design</vt:lpstr>
      </vt:variant>
      <vt:variant>
        <vt:i4>1</vt:i4>
      </vt:variant>
      <vt:variant>
        <vt:lpstr>Folientitel</vt:lpstr>
      </vt:variant>
      <vt:variant>
        <vt:i4>46</vt:i4>
      </vt:variant>
    </vt:vector>
  </HeadingPairs>
  <TitlesOfParts>
    <vt:vector size="47" baseType="lpstr">
      <vt:lpstr>Deimos</vt:lpstr>
      <vt:lpstr>  Ein Spiel mit Fritze Pfiffig</vt:lpstr>
      <vt:lpstr>Folie 2</vt:lpstr>
      <vt:lpstr>Folie 3</vt:lpstr>
      <vt:lpstr>Folie 4</vt:lpstr>
      <vt:lpstr>Folie 5</vt:lpstr>
      <vt:lpstr>1.</vt:lpstr>
      <vt:lpstr>2.</vt:lpstr>
      <vt:lpstr>3.</vt:lpstr>
      <vt:lpstr>Folie 9</vt:lpstr>
      <vt:lpstr>4.</vt:lpstr>
      <vt:lpstr>Folie 11</vt:lpstr>
      <vt:lpstr>Folie 12</vt:lpstr>
      <vt:lpstr>5.</vt:lpstr>
      <vt:lpstr>Folie 14</vt:lpstr>
      <vt:lpstr>6.</vt:lpstr>
      <vt:lpstr>7.</vt:lpstr>
      <vt:lpstr>8.</vt:lpstr>
      <vt:lpstr>9.</vt:lpstr>
      <vt:lpstr>10.</vt:lpstr>
      <vt:lpstr>11.</vt:lpstr>
      <vt:lpstr>Folie 21</vt:lpstr>
      <vt:lpstr>12.</vt:lpstr>
      <vt:lpstr>13.</vt:lpstr>
      <vt:lpstr>14.</vt:lpstr>
      <vt:lpstr>Folie 25</vt:lpstr>
      <vt:lpstr>Folie 26</vt:lpstr>
      <vt:lpstr>15.</vt:lpstr>
      <vt:lpstr>16.</vt:lpstr>
      <vt:lpstr>17.</vt:lpstr>
      <vt:lpstr>18.</vt:lpstr>
      <vt:lpstr>19.</vt:lpstr>
      <vt:lpstr>20.</vt:lpstr>
      <vt:lpstr>21.</vt:lpstr>
      <vt:lpstr>22.</vt:lpstr>
      <vt:lpstr>23.</vt:lpstr>
      <vt:lpstr>24.</vt:lpstr>
      <vt:lpstr>25.</vt:lpstr>
      <vt:lpstr>26.</vt:lpstr>
      <vt:lpstr>27.</vt:lpstr>
      <vt:lpstr>28.</vt:lpstr>
      <vt:lpstr>Folie 41</vt:lpstr>
      <vt:lpstr>Folie 42</vt:lpstr>
      <vt:lpstr>Folie 43</vt:lpstr>
      <vt:lpstr>Folie 44</vt:lpstr>
      <vt:lpstr>Folie 45</vt:lpstr>
      <vt:lpstr>Folie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Wurfvergehen Fortbildungslehrgang für Leistungsschiedsrichter</dc:title>
  <dc:creator>Ihr Benutzername</dc:creator>
  <cp:lastModifiedBy>Reese</cp:lastModifiedBy>
  <cp:revision>419</cp:revision>
  <dcterms:created xsi:type="dcterms:W3CDTF">2008-10-10T14:38:30Z</dcterms:created>
  <dcterms:modified xsi:type="dcterms:W3CDTF">2013-11-25T17:06:37Z</dcterms:modified>
</cp:coreProperties>
</file>